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k-SK" smtClean="0"/>
              <a:t>Upravte štýly predlohy textu</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dirty="0" smtClean="0"/>
              <a:t>Ak chcete pridať obrázok, kliknite na ikonu</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4509A250-FF31-4206-8172-F9D3106AACB1}" type="datetimeFigureOut">
              <a:rPr lang="en-US" dirty="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k-SK" smtClean="0"/>
              <a:t>Upravte štýly predlohy textu</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k-SK" smtClean="0"/>
              <a:t>Upravte štýly predlohy textu</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sk-SK" smtClean="0"/>
              <a:t>Upraviť štýly predlohy textu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ĺpe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k-SK" smtClean="0"/>
              <a:t>Upravte štýly predlohy textu</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ĺpec s obrázk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k-SK" smtClean="0"/>
              <a:t>Upravte štýly predlohy textu</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dirty="0" smtClean="0"/>
              <a:t>Ak chcete pridať obrázok, kliknite na ikonu</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dirty="0" smtClean="0"/>
              <a:t>Ak chcete pridať obrázok, kliknite na ikonu</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dirty="0" smtClean="0"/>
              <a:t>Ak chcete pridať obrázok, kliknite na ikonu</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nchor="t" anchorCtr="0"/>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k-SK" smtClean="0"/>
              <a:t>Upravte štýly predlohy textu</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9796027F-7875-4030-9381-8BD8C4F21935}" type="datetimeFigureOut">
              <a:rPr lang="en-US" dirty="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Upravte štýly predlohy textu</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sk-SK" smtClean="0"/>
              <a:t>Upravte štýly predlohy textu</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7" name="Date Placeholder 4"/>
          <p:cNvSpPr>
            <a:spLocks noGrp="1"/>
          </p:cNvSpPr>
          <p:nvPr>
            <p:ph type="dt" sz="half" idx="10"/>
          </p:nvPr>
        </p:nvSpPr>
        <p:spPr/>
        <p:txBody>
          <a:bodyPr/>
          <a:lstStyle/>
          <a:p>
            <a:fld id="{4509A250-FF31-4206-8172-F9D3106AACB1}" type="datetimeFigureOut">
              <a:rPr lang="en-US" dirty="0"/>
              <a:t>12/6/2024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dirty="0" smtClean="0"/>
              <a:t>Ak chcete pridať obrázok, kliknite na ikonu</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4509A250-FF31-4206-8172-F9D3106AACB1}" type="datetimeFigureOut">
              <a:rPr lang="en-US" dirty="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k-SK" smtClean="0"/>
              <a:t>Upravte štýly predlohy textu</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12/6/2024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komorafyzioterapeutov.s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sz="3200" dirty="0" smtClean="0">
                <a:latin typeface="Times New Roman" panose="02020603050405020304" pitchFamily="18" charset="0"/>
                <a:cs typeface="Times New Roman" panose="02020603050405020304" pitchFamily="18" charset="0"/>
              </a:rPr>
              <a:t>Dôležitosť a členenie stavovských organizácií </a:t>
            </a:r>
            <a:br>
              <a:rPr lang="sk-SK" sz="3200" dirty="0" smtClean="0">
                <a:latin typeface="Times New Roman" panose="02020603050405020304" pitchFamily="18" charset="0"/>
                <a:cs typeface="Times New Roman" panose="02020603050405020304" pitchFamily="18" charset="0"/>
              </a:rPr>
            </a:br>
            <a:r>
              <a:rPr lang="sk-SK" sz="3200" dirty="0" smtClean="0">
                <a:latin typeface="Times New Roman" panose="02020603050405020304" pitchFamily="18" charset="0"/>
                <a:cs typeface="Times New Roman" panose="02020603050405020304" pitchFamily="18" charset="0"/>
              </a:rPr>
              <a:t>vo fyzioterapii</a:t>
            </a:r>
            <a:br>
              <a:rPr lang="sk-SK" sz="3200" dirty="0" smtClean="0">
                <a:latin typeface="Times New Roman" panose="02020603050405020304" pitchFamily="18" charset="0"/>
                <a:cs typeface="Times New Roman" panose="02020603050405020304" pitchFamily="18" charset="0"/>
              </a:rPr>
            </a:br>
            <a:r>
              <a:rPr lang="sk-SK" sz="3200" dirty="0" smtClean="0">
                <a:latin typeface="Times New Roman" panose="02020603050405020304" pitchFamily="18" charset="0"/>
                <a:cs typeface="Times New Roman" panose="02020603050405020304" pitchFamily="18" charset="0"/>
              </a:rPr>
              <a:t/>
            </a:r>
            <a:br>
              <a:rPr lang="sk-SK" sz="3200" dirty="0" smtClean="0">
                <a:latin typeface="Times New Roman" panose="02020603050405020304" pitchFamily="18" charset="0"/>
                <a:cs typeface="Times New Roman" panose="02020603050405020304" pitchFamily="18" charset="0"/>
              </a:rPr>
            </a:br>
            <a:r>
              <a:rPr lang="sk-SK" sz="3200" dirty="0">
                <a:latin typeface="Times New Roman" panose="02020603050405020304" pitchFamily="18" charset="0"/>
                <a:cs typeface="Times New Roman" panose="02020603050405020304" pitchFamily="18" charset="0"/>
              </a:rPr>
              <a:t/>
            </a:r>
            <a:br>
              <a:rPr lang="sk-SK" sz="3200" dirty="0">
                <a:latin typeface="Times New Roman" panose="02020603050405020304" pitchFamily="18" charset="0"/>
                <a:cs typeface="Times New Roman" panose="02020603050405020304" pitchFamily="18" charset="0"/>
              </a:rPr>
            </a:br>
            <a:r>
              <a:rPr lang="sk-SK" sz="3200" dirty="0" smtClean="0">
                <a:latin typeface="Times New Roman" panose="02020603050405020304" pitchFamily="18" charset="0"/>
                <a:cs typeface="Times New Roman" panose="02020603050405020304" pitchFamily="18" charset="0"/>
              </a:rPr>
              <a:t/>
            </a:r>
            <a:br>
              <a:rPr lang="sk-SK" sz="3200" dirty="0" smtClean="0">
                <a:latin typeface="Times New Roman" panose="02020603050405020304" pitchFamily="18" charset="0"/>
                <a:cs typeface="Times New Roman" panose="02020603050405020304" pitchFamily="18" charset="0"/>
              </a:rPr>
            </a:br>
            <a:endParaRPr lang="sk-SK" sz="3200"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normAutofit/>
          </a:bodyPr>
          <a:lstStyle/>
          <a:p>
            <a:r>
              <a:rPr lang="sk-SK" sz="2400" cap="none" dirty="0">
                <a:solidFill>
                  <a:schemeClr val="tx1"/>
                </a:solidFill>
                <a:latin typeface="Times New Roman" panose="02020603050405020304" pitchFamily="18" charset="0"/>
                <a:cs typeface="Times New Roman" panose="02020603050405020304" pitchFamily="18" charset="0"/>
              </a:rPr>
              <a:t>PhDr. Jakub </a:t>
            </a:r>
            <a:r>
              <a:rPr lang="sk-SK" sz="2400" cap="none" dirty="0" smtClean="0">
                <a:solidFill>
                  <a:schemeClr val="tx1"/>
                </a:solidFill>
                <a:latin typeface="Times New Roman" panose="02020603050405020304" pitchFamily="18" charset="0"/>
                <a:cs typeface="Times New Roman" panose="02020603050405020304" pitchFamily="18" charset="0"/>
              </a:rPr>
              <a:t>Mikláš</a:t>
            </a:r>
            <a:endParaRPr lang="sk-SK" sz="2400" cap="none" dirty="0">
              <a:solidFill>
                <a:schemeClr val="tx1"/>
              </a:solidFill>
              <a:latin typeface="Times New Roman" panose="02020603050405020304" pitchFamily="18" charset="0"/>
              <a:cs typeface="Times New Roman" panose="02020603050405020304" pitchFamily="18" charset="0"/>
            </a:endParaRPr>
          </a:p>
          <a:p>
            <a:endParaRPr lang="sk-SK" sz="2400" dirty="0">
              <a:solidFill>
                <a:schemeClr val="tx2"/>
              </a:solidFill>
              <a:latin typeface="Times New Roman" panose="02020603050405020304" pitchFamily="18" charset="0"/>
              <a:cs typeface="Times New Roman" panose="02020603050405020304" pitchFamily="18" charset="0"/>
            </a:endParaRPr>
          </a:p>
        </p:txBody>
      </p:sp>
      <p:pic>
        <p:nvPicPr>
          <p:cNvPr id="4" name="Obrázo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9075" y="2771775"/>
            <a:ext cx="4352925" cy="4086225"/>
          </a:xfrm>
          <a:prstGeom prst="rect">
            <a:avLst/>
          </a:prstGeom>
        </p:spPr>
      </p:pic>
    </p:spTree>
    <p:extLst>
      <p:ext uri="{BB962C8B-B14F-4D97-AF65-F5344CB8AC3E}">
        <p14:creationId xmlns:p14="http://schemas.microsoft.com/office/powerpoint/2010/main" val="2581209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Orgány SKF</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Prezident/ka SKF</a:t>
            </a:r>
          </a:p>
          <a:p>
            <a:r>
              <a:rPr lang="sk-SK" dirty="0" smtClean="0">
                <a:latin typeface="Times New Roman" panose="02020603050405020304" pitchFamily="18" charset="0"/>
                <a:cs typeface="Times New Roman" panose="02020603050405020304" pitchFamily="18" charset="0"/>
              </a:rPr>
              <a:t>Viceprezident/ka </a:t>
            </a:r>
            <a:r>
              <a:rPr lang="sk-SK" dirty="0">
                <a:latin typeface="Times New Roman" panose="02020603050405020304" pitchFamily="18" charset="0"/>
                <a:cs typeface="Times New Roman" panose="02020603050405020304" pitchFamily="18" charset="0"/>
              </a:rPr>
              <a:t>SKF</a:t>
            </a:r>
            <a:endParaRPr lang="sk-SK" dirty="0" smtClean="0">
              <a:latin typeface="Times New Roman" panose="02020603050405020304" pitchFamily="18" charset="0"/>
              <a:cs typeface="Times New Roman" panose="02020603050405020304" pitchFamily="18" charset="0"/>
            </a:endParaRPr>
          </a:p>
          <a:p>
            <a:r>
              <a:rPr lang="sk-SK" dirty="0" smtClean="0">
                <a:latin typeface="Times New Roman" panose="02020603050405020304" pitchFamily="18" charset="0"/>
                <a:cs typeface="Times New Roman" panose="02020603050405020304" pitchFamily="18" charset="0"/>
              </a:rPr>
              <a:t>Riaditeľ/ka SKF</a:t>
            </a:r>
          </a:p>
          <a:p>
            <a:r>
              <a:rPr lang="sk-SK" dirty="0" smtClean="0">
                <a:latin typeface="Times New Roman" panose="02020603050405020304" pitchFamily="18" charset="0"/>
                <a:cs typeface="Times New Roman" panose="02020603050405020304" pitchFamily="18" charset="0"/>
              </a:rPr>
              <a:t>Prezídium SKF</a:t>
            </a:r>
          </a:p>
          <a:p>
            <a:r>
              <a:rPr lang="sk-SK" dirty="0" smtClean="0">
                <a:latin typeface="Times New Roman" panose="02020603050405020304" pitchFamily="18" charset="0"/>
                <a:cs typeface="Times New Roman" panose="02020603050405020304" pitchFamily="18" charset="0"/>
              </a:rPr>
              <a:t>Rada SKF</a:t>
            </a:r>
          </a:p>
          <a:p>
            <a:r>
              <a:rPr lang="sk-SK" dirty="0" smtClean="0">
                <a:latin typeface="Times New Roman" panose="02020603050405020304" pitchFamily="18" charset="0"/>
                <a:cs typeface="Times New Roman" panose="02020603050405020304" pitchFamily="18" charset="0"/>
              </a:rPr>
              <a:t>Kontrolný výbor SKF</a:t>
            </a:r>
          </a:p>
          <a:p>
            <a:r>
              <a:rPr lang="sk-SK" dirty="0" smtClean="0">
                <a:latin typeface="Times New Roman" panose="02020603050405020304" pitchFamily="18" charset="0"/>
                <a:cs typeface="Times New Roman" panose="02020603050405020304" pitchFamily="18" charset="0"/>
              </a:rPr>
              <a:t>Disciplinárna komisia SKF</a:t>
            </a:r>
          </a:p>
          <a:p>
            <a:r>
              <a:rPr lang="sk-SK" dirty="0" smtClean="0">
                <a:latin typeface="Times New Roman" panose="02020603050405020304" pitchFamily="18" charset="0"/>
                <a:cs typeface="Times New Roman" panose="02020603050405020304" pitchFamily="18" charset="0"/>
              </a:rPr>
              <a:t>+ Členenie podľa regiónov (Regionálne komory)</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142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Regionálne komory</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Západoslovenský kraj, Stredoslovenský kraj, Východoslovenský kraj</a:t>
            </a:r>
          </a:p>
          <a:p>
            <a:r>
              <a:rPr lang="sk-SK" dirty="0" smtClean="0">
                <a:latin typeface="Times New Roman" panose="02020603050405020304" pitchFamily="18" charset="0"/>
                <a:cs typeface="Times New Roman" panose="02020603050405020304" pitchFamily="18" charset="0"/>
              </a:rPr>
              <a:t>Prezident/ka RKF</a:t>
            </a:r>
          </a:p>
          <a:p>
            <a:r>
              <a:rPr lang="sk-SK" dirty="0" smtClean="0">
                <a:latin typeface="Times New Roman" panose="02020603050405020304" pitchFamily="18" charset="0"/>
                <a:cs typeface="Times New Roman" panose="02020603050405020304" pitchFamily="18" charset="0"/>
              </a:rPr>
              <a:t>Rada RKF</a:t>
            </a:r>
          </a:p>
          <a:p>
            <a:r>
              <a:rPr lang="sk-SK" dirty="0" smtClean="0">
                <a:latin typeface="Times New Roman" panose="02020603050405020304" pitchFamily="18" charset="0"/>
                <a:cs typeface="Times New Roman" panose="02020603050405020304" pitchFamily="18" charset="0"/>
              </a:rPr>
              <a:t>Kontrolný výbor RKF</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555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Registrácia a Členstvo</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normAutofit lnSpcReduction="10000"/>
          </a:bodyPr>
          <a:lstStyle/>
          <a:p>
            <a:r>
              <a:rPr lang="sk-SK" dirty="0" smtClean="0">
                <a:latin typeface="Times New Roman" panose="02020603050405020304" pitchFamily="18" charset="0"/>
                <a:cs typeface="Times New Roman" panose="02020603050405020304" pitchFamily="18" charset="0"/>
              </a:rPr>
              <a:t>Registrácia:</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V zmysle zákona NR SR č. 578/2004 Z. z. o poskytovateľoch zdravotnej starostlivosti, zdravotníckych pracovníkoch, stavovských </a:t>
            </a:r>
            <a:r>
              <a:rPr lang="sk-SK" dirty="0" smtClean="0">
                <a:latin typeface="Times New Roman" panose="02020603050405020304" pitchFamily="18" charset="0"/>
                <a:cs typeface="Times New Roman" panose="02020603050405020304" pitchFamily="18" charset="0"/>
              </a:rPr>
              <a:t>organizáciách                 </a:t>
            </a:r>
            <a:r>
              <a:rPr lang="sk-SK" dirty="0">
                <a:latin typeface="Times New Roman" panose="02020603050405020304" pitchFamily="18" charset="0"/>
                <a:cs typeface="Times New Roman" panose="02020603050405020304" pitchFamily="18" charset="0"/>
              </a:rPr>
              <a:t>v zdravotníctve a o zmene a doplnení niektorých zákonov, </a:t>
            </a:r>
            <a:r>
              <a:rPr lang="sk-SK" dirty="0" smtClean="0">
                <a:latin typeface="Times New Roman" panose="02020603050405020304" pitchFamily="18" charset="0"/>
                <a:cs typeface="Times New Roman" panose="02020603050405020304" pitchFamily="18" charset="0"/>
              </a:rPr>
              <a:t>                                     § </a:t>
            </a:r>
            <a:r>
              <a:rPr lang="sk-SK" dirty="0">
                <a:latin typeface="Times New Roman" panose="02020603050405020304" pitchFamily="18" charset="0"/>
                <a:cs typeface="Times New Roman" panose="02020603050405020304" pitchFamily="18" charset="0"/>
              </a:rPr>
              <a:t>62 ods. 1, – registrácia je zapísanie zdravotníckeho pracovníka do </a:t>
            </a:r>
            <a:r>
              <a:rPr lang="sk-SK" dirty="0" smtClean="0">
                <a:latin typeface="Times New Roman" panose="02020603050405020304" pitchFamily="18" charset="0"/>
                <a:cs typeface="Times New Roman" panose="02020603050405020304" pitchFamily="18" charset="0"/>
              </a:rPr>
              <a:t>registra           </a:t>
            </a:r>
            <a:r>
              <a:rPr lang="sk-SK" dirty="0">
                <a:latin typeface="Times New Roman" panose="02020603050405020304" pitchFamily="18" charset="0"/>
                <a:cs typeface="Times New Roman" panose="02020603050405020304" pitchFamily="18" charset="0"/>
              </a:rPr>
              <a:t>a vydanie potvrdenia o </a:t>
            </a:r>
            <a:r>
              <a:rPr lang="sk-SK" dirty="0" smtClean="0">
                <a:latin typeface="Times New Roman" panose="02020603050405020304" pitchFamily="18" charset="0"/>
                <a:cs typeface="Times New Roman" panose="02020603050405020304" pitchFamily="18" charset="0"/>
              </a:rPr>
              <a:t>registrácii</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a:t>
            </a:r>
            <a:r>
              <a:rPr lang="sk-SK" dirty="0" smtClean="0">
                <a:latin typeface="Times New Roman" panose="02020603050405020304" pitchFamily="18" charset="0"/>
                <a:cs typeface="Times New Roman" panose="02020603050405020304" pitchFamily="18" charset="0"/>
              </a:rPr>
              <a:t>otvrdenie </a:t>
            </a:r>
            <a:r>
              <a:rPr lang="sk-SK" dirty="0">
                <a:latin typeface="Times New Roman" panose="02020603050405020304" pitchFamily="18" charset="0"/>
                <a:cs typeface="Times New Roman" panose="02020603050405020304" pitchFamily="18" charset="0"/>
              </a:rPr>
              <a:t>o registrácii, v ktorom je uvedený dátum registrácie a pridelené registračné číslo, pod ktorým bude fyzioterapeut vedený v registri </a:t>
            </a:r>
            <a:r>
              <a:rPr lang="sk-SK" dirty="0" smtClean="0">
                <a:latin typeface="Times New Roman" panose="02020603050405020304" pitchFamily="18" charset="0"/>
                <a:cs typeface="Times New Roman" panose="02020603050405020304" pitchFamily="18" charset="0"/>
              </a:rPr>
              <a:t>fyzioterapeutov</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Registračné číslo sa používa ako variabilný symbol pri rôznych platbách </a:t>
            </a:r>
            <a:r>
              <a:rPr lang="sk-SK" dirty="0" smtClean="0">
                <a:latin typeface="Times New Roman" panose="02020603050405020304" pitchFamily="18" charset="0"/>
                <a:cs typeface="Times New Roman" panose="02020603050405020304" pitchFamily="18" charset="0"/>
              </a:rPr>
              <a:t>              v </a:t>
            </a:r>
            <a:r>
              <a:rPr lang="sk-SK" dirty="0">
                <a:latin typeface="Times New Roman" panose="02020603050405020304" pitchFamily="18" charset="0"/>
                <a:cs typeface="Times New Roman" panose="02020603050405020304" pitchFamily="18" charset="0"/>
              </a:rPr>
              <a:t>komore, pri vzdelávacích aktivitách a pri každej komunikácii s </a:t>
            </a:r>
            <a:r>
              <a:rPr lang="sk-SK" dirty="0" smtClean="0">
                <a:latin typeface="Times New Roman" panose="02020603050405020304" pitchFamily="18" charset="0"/>
                <a:cs typeface="Times New Roman" panose="02020603050405020304" pitchFamily="18" charset="0"/>
              </a:rPr>
              <a:t>komorou</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Zápisom do registra fyzioterapeutov sa nestávate členom komory. </a:t>
            </a:r>
            <a:r>
              <a:rPr lang="sk-SK" dirty="0" smtClean="0">
                <a:latin typeface="Times New Roman" panose="02020603050405020304" pitchFamily="18" charset="0"/>
                <a:cs typeface="Times New Roman" panose="02020603050405020304" pitchFamily="18" charset="0"/>
              </a:rPr>
              <a:t>Členstvo           </a:t>
            </a:r>
            <a:r>
              <a:rPr lang="sk-SK" dirty="0">
                <a:latin typeface="Times New Roman" panose="02020603050405020304" pitchFamily="18" charset="0"/>
                <a:cs typeface="Times New Roman" panose="02020603050405020304" pitchFamily="18" charset="0"/>
              </a:rPr>
              <a:t>v komore je dobrovoľné. V prípade záujmu o zápis do zoznamu členov</a:t>
            </a:r>
          </a:p>
        </p:txBody>
      </p:sp>
    </p:spTree>
    <p:extLst>
      <p:ext uri="{BB962C8B-B14F-4D97-AF65-F5344CB8AC3E}">
        <p14:creationId xmlns:p14="http://schemas.microsoft.com/office/powerpoint/2010/main" val="1248908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Registrácia a Členstvo</a:t>
            </a:r>
            <a:endParaRPr lang="sk-SK" sz="3200" dirty="0"/>
          </a:p>
        </p:txBody>
      </p:sp>
      <p:sp>
        <p:nvSpPr>
          <p:cNvPr id="3" name="Zástupný objekt pre obsah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Členstvo:</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Jednotlivci v komerčnom zdravotníctve nič nezmôžu. SKF má  silné </a:t>
            </a:r>
            <a:r>
              <a:rPr lang="sk-SK" dirty="0" smtClean="0">
                <a:latin typeface="Times New Roman" panose="02020603050405020304" pitchFamily="18" charset="0"/>
                <a:cs typeface="Times New Roman" panose="02020603050405020304" pitchFamily="18" charset="0"/>
              </a:rPr>
              <a:t>slovo          </a:t>
            </a:r>
            <a:r>
              <a:rPr lang="sk-SK" dirty="0">
                <a:latin typeface="Times New Roman" panose="02020603050405020304" pitchFamily="18" charset="0"/>
                <a:cs typeface="Times New Roman" panose="02020603050405020304" pitchFamily="18" charset="0"/>
              </a:rPr>
              <a:t>pri obhajovaní práv a záujmov fyzioterapeutov  na Slovensku, ale aj v </a:t>
            </a:r>
            <a:r>
              <a:rPr lang="sk-SK" dirty="0" smtClean="0">
                <a:latin typeface="Times New Roman" panose="02020603050405020304" pitchFamily="18" charset="0"/>
                <a:cs typeface="Times New Roman" panose="02020603050405020304" pitchFamily="18" charset="0"/>
              </a:rPr>
              <a:t>zahraničí</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Poskytneme ti právne </a:t>
            </a:r>
            <a:r>
              <a:rPr lang="sk-SK" dirty="0" smtClean="0">
                <a:latin typeface="Times New Roman" panose="02020603050405020304" pitchFamily="18" charset="0"/>
                <a:cs typeface="Times New Roman" panose="02020603050405020304" pitchFamily="18" charset="0"/>
              </a:rPr>
              <a:t>poradenstvo</a:t>
            </a:r>
          </a:p>
          <a:p>
            <a:pPr algn="just">
              <a:buFont typeface="Arial" panose="020B0604020202020204" pitchFamily="34" charset="0"/>
              <a:buChar char="•"/>
            </a:pPr>
            <a:r>
              <a:rPr lang="sk-SK" dirty="0" smtClean="0">
                <a:latin typeface="Times New Roman" panose="02020603050405020304" pitchFamily="18" charset="0"/>
                <a:cs typeface="Times New Roman" panose="02020603050405020304" pitchFamily="18" charset="0"/>
              </a:rPr>
              <a:t>Môžeš </a:t>
            </a:r>
            <a:r>
              <a:rPr lang="sk-SK" dirty="0">
                <a:latin typeface="Times New Roman" panose="02020603050405020304" pitchFamily="18" charset="0"/>
                <a:cs typeface="Times New Roman" panose="02020603050405020304" pitchFamily="18" charset="0"/>
              </a:rPr>
              <a:t>reprezentovať SKF na domácich, ale aj zahraničných odborných podujatiach. Môžeš zdarma distribuovať dotazníky potrebné k spracovaniu záverečných prác, pričom je možné využiť zadané </a:t>
            </a:r>
            <a:r>
              <a:rPr lang="sk-SK" dirty="0" smtClean="0">
                <a:latin typeface="Times New Roman" panose="02020603050405020304" pitchFamily="18" charset="0"/>
                <a:cs typeface="Times New Roman" panose="02020603050405020304" pitchFamily="18" charset="0"/>
              </a:rPr>
              <a:t>kritériá</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M</a:t>
            </a:r>
            <a:r>
              <a:rPr lang="sk-SK" dirty="0" smtClean="0">
                <a:latin typeface="Times New Roman" panose="02020603050405020304" pitchFamily="18" charset="0"/>
                <a:cs typeface="Times New Roman" panose="02020603050405020304" pitchFamily="18" charset="0"/>
              </a:rPr>
              <a:t>ožnosť </a:t>
            </a:r>
            <a:r>
              <a:rPr lang="sk-SK" dirty="0">
                <a:latin typeface="Times New Roman" panose="02020603050405020304" pitchFamily="18" charset="0"/>
                <a:cs typeface="Times New Roman" panose="02020603050405020304" pitchFamily="18" charset="0"/>
              </a:rPr>
              <a:t>voliť a byť volený do orgánov komory, ktoré obhajujú práva a záujmy fyzioterapeutov na Slovensku, ale aj v medzinárodných organizáciách, ktorých sme členmi</a:t>
            </a:r>
          </a:p>
        </p:txBody>
      </p:sp>
    </p:spTree>
    <p:extLst>
      <p:ext uri="{BB962C8B-B14F-4D97-AF65-F5344CB8AC3E}">
        <p14:creationId xmlns:p14="http://schemas.microsoft.com/office/powerpoint/2010/main" val="3881314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Registrácia a Členstvo</a:t>
            </a:r>
            <a:endParaRPr lang="sk-SK" sz="3200" dirty="0"/>
          </a:p>
        </p:txBody>
      </p:sp>
      <p:sp>
        <p:nvSpPr>
          <p:cNvPr id="3" name="Zástupný objekt pre obsah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Členstvo:</a:t>
            </a:r>
          </a:p>
          <a:p>
            <a:pPr algn="just">
              <a:buFont typeface="Arial" panose="020B0604020202020204" pitchFamily="34" charset="0"/>
              <a:buChar char="•"/>
            </a:pPr>
            <a:r>
              <a:rPr lang="sk-SK" dirty="0" smtClean="0">
                <a:latin typeface="Times New Roman" panose="02020603050405020304" pitchFamily="18" charset="0"/>
                <a:cs typeface="Times New Roman" panose="02020603050405020304" pitchFamily="18" charset="0"/>
              </a:rPr>
              <a:t>Zľava </a:t>
            </a:r>
            <a:r>
              <a:rPr lang="sk-SK" dirty="0">
                <a:latin typeface="Times New Roman" panose="02020603050405020304" pitchFamily="18" charset="0"/>
                <a:cs typeface="Times New Roman" panose="02020603050405020304" pitchFamily="18" charset="0"/>
              </a:rPr>
              <a:t>na </a:t>
            </a:r>
            <a:r>
              <a:rPr lang="sk-SK" dirty="0" smtClean="0">
                <a:latin typeface="Times New Roman" panose="02020603050405020304" pitchFamily="18" charset="0"/>
                <a:cs typeface="Times New Roman" panose="02020603050405020304" pitchFamily="18" charset="0"/>
              </a:rPr>
              <a:t>vzdelávacie aktivity organizované, </a:t>
            </a:r>
            <a:r>
              <a:rPr lang="sk-SK" dirty="0">
                <a:latin typeface="Times New Roman" panose="02020603050405020304" pitchFamily="18" charset="0"/>
                <a:cs typeface="Times New Roman" panose="02020603050405020304" pitchFamily="18" charset="0"/>
              </a:rPr>
              <a:t>alebo </a:t>
            </a:r>
            <a:r>
              <a:rPr lang="sk-SK" dirty="0" smtClean="0">
                <a:latin typeface="Times New Roman" panose="02020603050405020304" pitchFamily="18" charset="0"/>
                <a:cs typeface="Times New Roman" panose="02020603050405020304" pitchFamily="18" charset="0"/>
              </a:rPr>
              <a:t>spoluorganizované </a:t>
            </a:r>
            <a:r>
              <a:rPr lang="sk-SK" dirty="0">
                <a:latin typeface="Times New Roman" panose="02020603050405020304" pitchFamily="18" charset="0"/>
                <a:cs typeface="Times New Roman" panose="02020603050405020304" pitchFamily="18" charset="0"/>
              </a:rPr>
              <a:t>SKF na všetkých úrovniach, preplatenie nákladov spojených s účasťou na Sneme </a:t>
            </a:r>
            <a:r>
              <a:rPr lang="sk-SK" dirty="0" smtClean="0">
                <a:latin typeface="Times New Roman" panose="02020603050405020304" pitchFamily="18" charset="0"/>
                <a:cs typeface="Times New Roman" panose="02020603050405020304" pitchFamily="18" charset="0"/>
              </a:rPr>
              <a:t>SKF        </a:t>
            </a:r>
            <a:r>
              <a:rPr lang="sk-SK" dirty="0">
                <a:latin typeface="Times New Roman" panose="02020603050405020304" pitchFamily="18" charset="0"/>
                <a:cs typeface="Times New Roman" panose="02020603050405020304" pitchFamily="18" charset="0"/>
              </a:rPr>
              <a:t>a VZ </a:t>
            </a:r>
            <a:r>
              <a:rPr lang="sk-SK" dirty="0" smtClean="0">
                <a:latin typeface="Times New Roman" panose="02020603050405020304" pitchFamily="18" charset="0"/>
                <a:cs typeface="Times New Roman" panose="02020603050405020304" pitchFamily="18" charset="0"/>
              </a:rPr>
              <a:t>RKF</a:t>
            </a:r>
          </a:p>
          <a:p>
            <a:pPr algn="just">
              <a:buFont typeface="Arial" panose="020B0604020202020204" pitchFamily="34" charset="0"/>
              <a:buChar char="•"/>
            </a:pPr>
            <a:r>
              <a:rPr lang="pl-PL" dirty="0">
                <a:latin typeface="Times New Roman" panose="02020603050405020304" pitchFamily="18" charset="0"/>
                <a:cs typeface="Times New Roman" panose="02020603050405020304" pitchFamily="18" charset="0"/>
              </a:rPr>
              <a:t>Členstvo v komore je </a:t>
            </a:r>
            <a:r>
              <a:rPr lang="pl-PL" dirty="0" smtClean="0">
                <a:latin typeface="Times New Roman" panose="02020603050405020304" pitchFamily="18" charset="0"/>
                <a:cs typeface="Times New Roman" panose="02020603050405020304" pitchFamily="18" charset="0"/>
              </a:rPr>
              <a:t>dobrovoľné</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Členom Slovenskej komory fyzioterapeutov sa môže stať fyzioterapeut, ktorý požiada o zápis do zoznamu </a:t>
            </a:r>
            <a:r>
              <a:rPr lang="sk-SK" dirty="0" smtClean="0">
                <a:latin typeface="Times New Roman" panose="02020603050405020304" pitchFamily="18" charset="0"/>
                <a:cs typeface="Times New Roman" panose="02020603050405020304" pitchFamily="18" charset="0"/>
              </a:rPr>
              <a:t>členov</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Člen komory je súčasne členom regionálnej komory podľa územnej pôsobnosti výkonu zdravotníckeho povolania, ak sa regionálna komora </a:t>
            </a:r>
            <a:r>
              <a:rPr lang="sk-SK" dirty="0" smtClean="0">
                <a:latin typeface="Times New Roman" panose="02020603050405020304" pitchFamily="18" charset="0"/>
                <a:cs typeface="Times New Roman" panose="02020603050405020304" pitchFamily="18" charset="0"/>
              </a:rPr>
              <a:t>zriadila</a:t>
            </a:r>
          </a:p>
          <a:p>
            <a:pPr algn="just">
              <a:buFont typeface="Arial" panose="020B0604020202020204" pitchFamily="34" charset="0"/>
              <a:buChar char="•"/>
            </a:pPr>
            <a:r>
              <a:rPr lang="sk-SK" dirty="0" smtClean="0">
                <a:latin typeface="Times New Roman" panose="02020603050405020304" pitchFamily="18" charset="0"/>
                <a:cs typeface="Times New Roman" panose="02020603050405020304" pitchFamily="18" charset="0"/>
              </a:rPr>
              <a:t>Môže požiadať </a:t>
            </a:r>
            <a:r>
              <a:rPr lang="sk-SK" dirty="0">
                <a:latin typeface="Times New Roman" panose="02020603050405020304" pitchFamily="18" charset="0"/>
                <a:cs typeface="Times New Roman" panose="02020603050405020304" pitchFamily="18" charset="0"/>
              </a:rPr>
              <a:t>o poskytnutie finančného príspevku na </a:t>
            </a:r>
            <a:r>
              <a:rPr lang="sk-SK" dirty="0" smtClean="0">
                <a:latin typeface="Times New Roman" panose="02020603050405020304" pitchFamily="18" charset="0"/>
                <a:cs typeface="Times New Roman" panose="02020603050405020304" pitchFamily="18" charset="0"/>
              </a:rPr>
              <a:t>vzdelávanie                         </a:t>
            </a:r>
            <a:r>
              <a:rPr lang="sk-SK" dirty="0">
                <a:latin typeface="Times New Roman" panose="02020603050405020304" pitchFamily="18" charset="0"/>
                <a:cs typeface="Times New Roman" panose="02020603050405020304" pitchFamily="18" charset="0"/>
              </a:rPr>
              <a:t>v akreditovanom študijnom programe</a:t>
            </a:r>
          </a:p>
          <a:p>
            <a:pPr algn="just">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41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Registrácia a Členstvo</a:t>
            </a:r>
            <a:endParaRPr lang="sk-SK" sz="3200" dirty="0"/>
          </a:p>
        </p:txBody>
      </p:sp>
      <p:sp>
        <p:nvSpPr>
          <p:cNvPr id="3" name="Zástupný objekt pre obsah 2"/>
          <p:cNvSpPr>
            <a:spLocks noGrp="1"/>
          </p:cNvSpPr>
          <p:nvPr>
            <p:ph idx="1"/>
          </p:nvPr>
        </p:nvSpPr>
        <p:spPr/>
        <p:txBody>
          <a:bodyPr/>
          <a:lstStyle/>
          <a:p>
            <a:r>
              <a:rPr lang="sk-SK" dirty="0" smtClean="0">
                <a:latin typeface="Times New Roman" panose="02020603050405020304" pitchFamily="18" charset="0"/>
                <a:cs typeface="Times New Roman" panose="02020603050405020304" pitchFamily="18" charset="0"/>
              </a:rPr>
              <a:t>Členstvo:</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yjadrovať </a:t>
            </a:r>
            <a:r>
              <a:rPr lang="sk-SK" dirty="0">
                <a:latin typeface="Times New Roman" panose="02020603050405020304" pitchFamily="18" charset="0"/>
                <a:cs typeface="Times New Roman" panose="02020603050405020304" pitchFamily="18" charset="0"/>
              </a:rPr>
              <a:t>a navrhovať námety pre rozhodovanie orgánov a všetkých zhromaždení členov </a:t>
            </a:r>
            <a:r>
              <a:rPr lang="sk-SK" dirty="0" smtClean="0">
                <a:latin typeface="Times New Roman" panose="02020603050405020304" pitchFamily="18" charset="0"/>
                <a:cs typeface="Times New Roman" panose="02020603050405020304" pitchFamily="18" charset="0"/>
              </a:rPr>
              <a:t>komory</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P</a:t>
            </a:r>
            <a:r>
              <a:rPr lang="sk-SK" dirty="0" smtClean="0">
                <a:latin typeface="Times New Roman" panose="02020603050405020304" pitchFamily="18" charset="0"/>
                <a:cs typeface="Times New Roman" panose="02020603050405020304" pitchFamily="18" charset="0"/>
              </a:rPr>
              <a:t>ožiadať </a:t>
            </a:r>
            <a:r>
              <a:rPr lang="sk-SK" dirty="0">
                <a:latin typeface="Times New Roman" panose="02020603050405020304" pitchFamily="18" charset="0"/>
                <a:cs typeface="Times New Roman" panose="02020603050405020304" pitchFamily="18" charset="0"/>
              </a:rPr>
              <a:t>o </a:t>
            </a:r>
            <a:r>
              <a:rPr lang="sk-SK" dirty="0" smtClean="0">
                <a:latin typeface="Times New Roman" panose="02020603050405020304" pitchFamily="18" charset="0"/>
                <a:cs typeface="Times New Roman" panose="02020603050405020304" pitchFamily="18" charset="0"/>
              </a:rPr>
              <a:t>vydanie stanoviska </a:t>
            </a:r>
            <a:r>
              <a:rPr lang="sk-SK" dirty="0">
                <a:latin typeface="Times New Roman" panose="02020603050405020304" pitchFamily="18" charset="0"/>
                <a:cs typeface="Times New Roman" panose="02020603050405020304" pitchFamily="18" charset="0"/>
              </a:rPr>
              <a:t>a vyjadrenia o etickej a odbornej </a:t>
            </a:r>
            <a:r>
              <a:rPr lang="sk-SK" dirty="0" smtClean="0">
                <a:latin typeface="Times New Roman" panose="02020603050405020304" pitchFamily="18" charset="0"/>
                <a:cs typeface="Times New Roman" panose="02020603050405020304" pitchFamily="18" charset="0"/>
              </a:rPr>
              <a:t>spôsobilosti        </a:t>
            </a:r>
            <a:r>
              <a:rPr lang="sk-SK" dirty="0">
                <a:latin typeface="Times New Roman" panose="02020603050405020304" pitchFamily="18" charset="0"/>
                <a:cs typeface="Times New Roman" panose="02020603050405020304" pitchFamily="18" charset="0"/>
              </a:rPr>
              <a:t>na výkon povolania fyzioterapeuta podľa podmienok stanovených Radou </a:t>
            </a:r>
            <a:r>
              <a:rPr lang="sk-SK" dirty="0" smtClean="0">
                <a:latin typeface="Times New Roman" panose="02020603050405020304" pitchFamily="18" charset="0"/>
                <a:cs typeface="Times New Roman" panose="02020603050405020304" pitchFamily="18" charset="0"/>
              </a:rPr>
              <a:t>SKF</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Z</a:t>
            </a:r>
            <a:r>
              <a:rPr lang="sk-SK" dirty="0" smtClean="0">
                <a:latin typeface="Times New Roman" panose="02020603050405020304" pitchFamily="18" charset="0"/>
                <a:cs typeface="Times New Roman" panose="02020603050405020304" pitchFamily="18" charset="0"/>
              </a:rPr>
              <a:t>účastňovať </a:t>
            </a:r>
            <a:r>
              <a:rPr lang="sk-SK" dirty="0">
                <a:latin typeface="Times New Roman" panose="02020603050405020304" pitchFamily="18" charset="0"/>
                <a:cs typeface="Times New Roman" panose="02020603050405020304" pitchFamily="18" charset="0"/>
              </a:rPr>
              <a:t>alebo podieľať sa na vzdelávacích, sociálnych a kultúrnych aktivitách poriadaných komorou pre svojich </a:t>
            </a:r>
            <a:r>
              <a:rPr lang="sk-SK" dirty="0" smtClean="0">
                <a:latin typeface="Times New Roman" panose="02020603050405020304" pitchFamily="18" charset="0"/>
                <a:cs typeface="Times New Roman" panose="02020603050405020304" pitchFamily="18" charset="0"/>
              </a:rPr>
              <a:t>členov</a:t>
            </a:r>
          </a:p>
          <a:p>
            <a:pPr algn="just">
              <a:buFont typeface="Arial" panose="020B0604020202020204" pitchFamily="34" charset="0"/>
              <a:buChar char="•"/>
            </a:pPr>
            <a:r>
              <a:rPr lang="sk-SK" dirty="0">
                <a:latin typeface="Times New Roman" panose="02020603050405020304" pitchFamily="18" charset="0"/>
                <a:cs typeface="Times New Roman" panose="02020603050405020304" pitchFamily="18" charset="0"/>
              </a:rPr>
              <a:t>U</a:t>
            </a:r>
            <a:r>
              <a:rPr lang="sk-SK" dirty="0" smtClean="0">
                <a:latin typeface="Times New Roman" panose="02020603050405020304" pitchFamily="18" charset="0"/>
                <a:cs typeface="Times New Roman" panose="02020603050405020304" pitchFamily="18" charset="0"/>
              </a:rPr>
              <a:t>pozorňovať </a:t>
            </a:r>
            <a:r>
              <a:rPr lang="sk-SK" dirty="0">
                <a:latin typeface="Times New Roman" panose="02020603050405020304" pitchFamily="18" charset="0"/>
                <a:cs typeface="Times New Roman" panose="02020603050405020304" pitchFamily="18" charset="0"/>
              </a:rPr>
              <a:t>orgány komory a orgány regionálnej komory na nedostatky v ich činnosti a navrhovať opatrenia na ich odstránenie</a:t>
            </a:r>
          </a:p>
          <a:p>
            <a:pPr algn="just">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endParaRPr lang="sk-SK"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94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Povinnosti člena</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lstStyle/>
          <a:p>
            <a:pPr algn="just"/>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ykonávať </a:t>
            </a:r>
            <a:r>
              <a:rPr lang="sk-SK" dirty="0">
                <a:latin typeface="Times New Roman" panose="02020603050405020304" pitchFamily="18" charset="0"/>
                <a:cs typeface="Times New Roman" panose="02020603050405020304" pitchFamily="18" charset="0"/>
              </a:rPr>
              <a:t>svoje zdravotnícke povolanie odborne, v súlade so všeobecne záväznými právnymi predpismi a s etickým </a:t>
            </a:r>
            <a:r>
              <a:rPr lang="sk-SK" dirty="0" smtClean="0">
                <a:latin typeface="Times New Roman" panose="02020603050405020304" pitchFamily="18" charset="0"/>
                <a:cs typeface="Times New Roman" panose="02020603050405020304" pitchFamily="18" charset="0"/>
              </a:rPr>
              <a:t>kódexom</a:t>
            </a:r>
          </a:p>
          <a:p>
            <a:pPr algn="just"/>
            <a:r>
              <a:rPr lang="sk-SK" dirty="0">
                <a:latin typeface="Times New Roman" panose="02020603050405020304" pitchFamily="18" charset="0"/>
                <a:cs typeface="Times New Roman" panose="02020603050405020304" pitchFamily="18" charset="0"/>
              </a:rPr>
              <a:t>S</a:t>
            </a:r>
            <a:r>
              <a:rPr lang="sk-SK" dirty="0" smtClean="0">
                <a:latin typeface="Times New Roman" panose="02020603050405020304" pitchFamily="18" charset="0"/>
                <a:cs typeface="Times New Roman" panose="02020603050405020304" pitchFamily="18" charset="0"/>
              </a:rPr>
              <a:t>polupracovať </a:t>
            </a:r>
            <a:r>
              <a:rPr lang="sk-SK" dirty="0">
                <a:latin typeface="Times New Roman" panose="02020603050405020304" pitchFamily="18" charset="0"/>
                <a:cs typeface="Times New Roman" panose="02020603050405020304" pitchFamily="18" charset="0"/>
              </a:rPr>
              <a:t>pri zabezpečovaní verejnej siete, ak verejná sieť je </a:t>
            </a:r>
            <a:r>
              <a:rPr lang="sk-SK" dirty="0" smtClean="0">
                <a:latin typeface="Times New Roman" panose="02020603050405020304" pitchFamily="18" charset="0"/>
                <a:cs typeface="Times New Roman" panose="02020603050405020304" pitchFamily="18" charset="0"/>
              </a:rPr>
              <a:t>menšia           </a:t>
            </a:r>
            <a:r>
              <a:rPr lang="sk-SK" dirty="0">
                <a:latin typeface="Times New Roman" panose="02020603050405020304" pitchFamily="18" charset="0"/>
                <a:cs typeface="Times New Roman" panose="02020603050405020304" pitchFamily="18" charset="0"/>
              </a:rPr>
              <a:t>ako minimálna </a:t>
            </a:r>
            <a:r>
              <a:rPr lang="sk-SK" dirty="0" smtClean="0">
                <a:latin typeface="Times New Roman" panose="02020603050405020304" pitchFamily="18" charset="0"/>
                <a:cs typeface="Times New Roman" panose="02020603050405020304" pitchFamily="18" charset="0"/>
              </a:rPr>
              <a:t>sieť</a:t>
            </a:r>
          </a:p>
          <a:p>
            <a:pPr algn="just"/>
            <a:r>
              <a:rPr lang="sk-SK" dirty="0">
                <a:latin typeface="Times New Roman" panose="02020603050405020304" pitchFamily="18" charset="0"/>
                <a:cs typeface="Times New Roman" panose="02020603050405020304" pitchFamily="18" charset="0"/>
              </a:rPr>
              <a:t>O</a:t>
            </a:r>
            <a:r>
              <a:rPr lang="sk-SK" dirty="0" smtClean="0">
                <a:latin typeface="Times New Roman" panose="02020603050405020304" pitchFamily="18" charset="0"/>
                <a:cs typeface="Times New Roman" panose="02020603050405020304" pitchFamily="18" charset="0"/>
              </a:rPr>
              <a:t>boznamovať </a:t>
            </a:r>
            <a:r>
              <a:rPr lang="sk-SK" dirty="0">
                <a:latin typeface="Times New Roman" panose="02020603050405020304" pitchFamily="18" charset="0"/>
                <a:cs typeface="Times New Roman" panose="02020603050405020304" pitchFamily="18" charset="0"/>
              </a:rPr>
              <a:t>sa s vnútornými predpismi komory a dodržiavať </a:t>
            </a:r>
            <a:r>
              <a:rPr lang="sk-SK" dirty="0" smtClean="0">
                <a:latin typeface="Times New Roman" panose="02020603050405020304" pitchFamily="18" charset="0"/>
                <a:cs typeface="Times New Roman" panose="02020603050405020304" pitchFamily="18" charset="0"/>
              </a:rPr>
              <a:t>ich</a:t>
            </a:r>
          </a:p>
          <a:p>
            <a:pPr algn="just"/>
            <a:r>
              <a:rPr lang="sk-SK" dirty="0">
                <a:latin typeface="Times New Roman" panose="02020603050405020304" pitchFamily="18" charset="0"/>
                <a:cs typeface="Times New Roman" panose="02020603050405020304" pitchFamily="18" charset="0"/>
              </a:rPr>
              <a:t>P</a:t>
            </a:r>
            <a:r>
              <a:rPr lang="sk-SK" dirty="0" smtClean="0">
                <a:latin typeface="Times New Roman" panose="02020603050405020304" pitchFamily="18" charset="0"/>
                <a:cs typeface="Times New Roman" panose="02020603050405020304" pitchFamily="18" charset="0"/>
              </a:rPr>
              <a:t>lniť </a:t>
            </a:r>
            <a:r>
              <a:rPr lang="sk-SK" dirty="0">
                <a:latin typeface="Times New Roman" panose="02020603050405020304" pitchFamily="18" charset="0"/>
                <a:cs typeface="Times New Roman" panose="02020603050405020304" pitchFamily="18" charset="0"/>
              </a:rPr>
              <a:t>úlohy vyplývajúce z členstva v </a:t>
            </a:r>
            <a:r>
              <a:rPr lang="sk-SK" dirty="0" smtClean="0">
                <a:latin typeface="Times New Roman" panose="02020603050405020304" pitchFamily="18" charset="0"/>
                <a:cs typeface="Times New Roman" panose="02020603050405020304" pitchFamily="18" charset="0"/>
              </a:rPr>
              <a:t>komore</a:t>
            </a:r>
          </a:p>
          <a:p>
            <a:pPr algn="just"/>
            <a:r>
              <a:rPr lang="sk-SK" dirty="0" smtClean="0">
                <a:latin typeface="Times New Roman" panose="02020603050405020304" pitchFamily="18" charset="0"/>
                <a:cs typeface="Times New Roman" panose="02020603050405020304" pitchFamily="18" charset="0"/>
              </a:rPr>
              <a:t>Riadne a včas platiť členský príspevok </a:t>
            </a:r>
          </a:p>
          <a:p>
            <a:endParaRPr lang="sk-SK" dirty="0"/>
          </a:p>
        </p:txBody>
      </p:sp>
    </p:spTree>
    <p:extLst>
      <p:ext uri="{BB962C8B-B14F-4D97-AF65-F5344CB8AC3E}">
        <p14:creationId xmlns:p14="http://schemas.microsoft.com/office/powerpoint/2010/main" val="586118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Povinnosti člena</a:t>
            </a:r>
            <a:endParaRPr lang="sk-SK" sz="3200" dirty="0"/>
          </a:p>
        </p:txBody>
      </p:sp>
      <p:sp>
        <p:nvSpPr>
          <p:cNvPr id="3" name="Zástupný objekt pre obsah 2"/>
          <p:cNvSpPr>
            <a:spLocks noGrp="1"/>
          </p:cNvSpPr>
          <p:nvPr>
            <p:ph idx="1"/>
          </p:nvPr>
        </p:nvSpPr>
        <p:spPr/>
        <p:txBody>
          <a:bodyPr/>
          <a:lstStyle/>
          <a:p>
            <a:r>
              <a:rPr lang="sk-SK" dirty="0">
                <a:latin typeface="Times New Roman" panose="02020603050405020304" pitchFamily="18" charset="0"/>
                <a:cs typeface="Times New Roman" panose="02020603050405020304" pitchFamily="18" charset="0"/>
              </a:rPr>
              <a:t>R</a:t>
            </a:r>
            <a:r>
              <a:rPr lang="sk-SK" dirty="0" smtClean="0">
                <a:latin typeface="Times New Roman" panose="02020603050405020304" pitchFamily="18" charset="0"/>
                <a:cs typeface="Times New Roman" panose="02020603050405020304" pitchFamily="18" charset="0"/>
              </a:rPr>
              <a:t>ešpektovať </a:t>
            </a:r>
            <a:r>
              <a:rPr lang="sk-SK" dirty="0">
                <a:latin typeface="Times New Roman" panose="02020603050405020304" pitchFamily="18" charset="0"/>
                <a:cs typeface="Times New Roman" panose="02020603050405020304" pitchFamily="18" charset="0"/>
              </a:rPr>
              <a:t>stanoviská Snemu komory a ďalších orgánov komory a plniť úlohy vyplývajúce z členstva v komore a v orgánoch komory, plniť uznesenia orgánov </a:t>
            </a:r>
            <a:r>
              <a:rPr lang="sk-SK" dirty="0" smtClean="0">
                <a:latin typeface="Times New Roman" panose="02020603050405020304" pitchFamily="18" charset="0"/>
                <a:cs typeface="Times New Roman" panose="02020603050405020304" pitchFamily="18" charset="0"/>
              </a:rPr>
              <a:t>komory</a:t>
            </a:r>
          </a:p>
          <a:p>
            <a:r>
              <a:rPr lang="sk-SK" dirty="0" smtClean="0">
                <a:latin typeface="Times New Roman" panose="02020603050405020304" pitchFamily="18" charset="0"/>
                <a:cs typeface="Times New Roman" panose="02020603050405020304" pitchFamily="18" charset="0"/>
              </a:rPr>
              <a:t>Zdržať sa konania, ktoré by mohlo poškodiť záujmy SKF</a:t>
            </a:r>
          </a:p>
          <a:p>
            <a:r>
              <a:rPr lang="sk-SK" dirty="0" smtClean="0">
                <a:latin typeface="Times New Roman" panose="02020603050405020304" pitchFamily="18" charset="0"/>
                <a:cs typeface="Times New Roman" panose="02020603050405020304" pitchFamily="18" charset="0"/>
              </a:rPr>
              <a:t>Oznámiť stratu, poškodenie alebo zneužitie členského preukazu a súčasne požiadať o vydanie nového</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2177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Záver</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lstStyle/>
          <a:p>
            <a:r>
              <a:rPr lang="sk-SK" dirty="0">
                <a:hlinkClick r:id="rId2"/>
              </a:rPr>
              <a:t>https://komorafyzioterapeutov.sk</a:t>
            </a:r>
            <a:r>
              <a:rPr lang="sk-SK" dirty="0" smtClean="0">
                <a:hlinkClick r:id="rId2"/>
              </a:rPr>
              <a:t>/</a:t>
            </a:r>
            <a:endParaRPr lang="sk-SK" dirty="0" smtClean="0"/>
          </a:p>
          <a:p>
            <a:endParaRPr lang="sk-SK" dirty="0"/>
          </a:p>
          <a:p>
            <a:endParaRPr lang="sk-SK" dirty="0" smtClean="0"/>
          </a:p>
          <a:p>
            <a:endParaRPr lang="sk-SK" dirty="0"/>
          </a:p>
          <a:p>
            <a:pPr marL="0" indent="0" algn="ctr">
              <a:buNone/>
            </a:pPr>
            <a:r>
              <a:rPr lang="sk-SK" dirty="0" smtClean="0">
                <a:latin typeface="Times New Roman" panose="02020603050405020304" pitchFamily="18" charset="0"/>
                <a:cs typeface="Times New Roman" panose="02020603050405020304" pitchFamily="18" charset="0"/>
              </a:rPr>
              <a:t>Ďakujem za pozornosť</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39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Slovenská komora fyzioterapeutov</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lstStyle/>
          <a:p>
            <a:r>
              <a:rPr lang="sk-SK" dirty="0">
                <a:latin typeface="Times New Roman" panose="02020603050405020304" pitchFamily="18" charset="0"/>
                <a:cs typeface="Times New Roman" panose="02020603050405020304" pitchFamily="18" charset="0"/>
              </a:rPr>
              <a:t>S</a:t>
            </a:r>
            <a:r>
              <a:rPr lang="sk-SK" dirty="0" smtClean="0">
                <a:latin typeface="Times New Roman" panose="02020603050405020304" pitchFamily="18" charset="0"/>
                <a:cs typeface="Times New Roman" panose="02020603050405020304" pitchFamily="18" charset="0"/>
              </a:rPr>
              <a:t>amostatná </a:t>
            </a:r>
            <a:r>
              <a:rPr lang="sk-SK" dirty="0">
                <a:latin typeface="Times New Roman" panose="02020603050405020304" pitchFamily="18" charset="0"/>
                <a:cs typeface="Times New Roman" panose="02020603050405020304" pitchFamily="18" charset="0"/>
              </a:rPr>
              <a:t>komora združujúca zdravotníckych pracovníkov v povolaní </a:t>
            </a:r>
            <a:r>
              <a:rPr lang="sk-SK" dirty="0" smtClean="0">
                <a:latin typeface="Times New Roman" panose="02020603050405020304" pitchFamily="18" charset="0"/>
                <a:cs typeface="Times New Roman" panose="02020603050405020304" pitchFamily="18" charset="0"/>
              </a:rPr>
              <a:t>fyzioterapeut</a:t>
            </a:r>
          </a:p>
          <a:p>
            <a:pPr marL="0" indent="0">
              <a:buNone/>
            </a:pPr>
            <a:endParaRPr lang="sk-SK" dirty="0" smtClean="0">
              <a:latin typeface="Times New Roman" panose="02020603050405020304" pitchFamily="18" charset="0"/>
              <a:cs typeface="Times New Roman" panose="02020603050405020304" pitchFamily="18" charset="0"/>
            </a:endParaRPr>
          </a:p>
          <a:p>
            <a:r>
              <a:rPr lang="sk-SK" dirty="0">
                <a:latin typeface="Times New Roman" panose="02020603050405020304" pitchFamily="18" charset="0"/>
                <a:cs typeface="Times New Roman" panose="02020603050405020304" pitchFamily="18" charset="0"/>
              </a:rPr>
              <a:t>P</a:t>
            </a:r>
            <a:r>
              <a:rPr lang="sk-SK" dirty="0" smtClean="0">
                <a:latin typeface="Times New Roman" panose="02020603050405020304" pitchFamily="18" charset="0"/>
                <a:cs typeface="Times New Roman" panose="02020603050405020304" pitchFamily="18" charset="0"/>
              </a:rPr>
              <a:t>rofesijná </a:t>
            </a:r>
            <a:r>
              <a:rPr lang="sk-SK" dirty="0">
                <a:latin typeface="Times New Roman" panose="02020603050405020304" pitchFamily="18" charset="0"/>
                <a:cs typeface="Times New Roman" panose="02020603050405020304" pitchFamily="18" charset="0"/>
              </a:rPr>
              <a:t>organizácia zriadená </a:t>
            </a:r>
            <a:r>
              <a:rPr lang="sk-SK" dirty="0" smtClean="0">
                <a:latin typeface="Times New Roman" panose="02020603050405020304" pitchFamily="18" charset="0"/>
                <a:cs typeface="Times New Roman" panose="02020603050405020304" pitchFamily="18" charset="0"/>
              </a:rPr>
              <a:t>zákonom </a:t>
            </a:r>
            <a:r>
              <a:rPr lang="sk-SK" dirty="0">
                <a:latin typeface="Times New Roman" panose="02020603050405020304" pitchFamily="18" charset="0"/>
                <a:cs typeface="Times New Roman" panose="02020603050405020304" pitchFamily="18" charset="0"/>
              </a:rPr>
              <a:t>578/2004 Z. z</a:t>
            </a:r>
            <a:r>
              <a:rPr lang="sk-SK" dirty="0" smtClean="0">
                <a:latin typeface="Times New Roman" panose="02020603050405020304" pitchFamily="18" charset="0"/>
                <a:cs typeface="Times New Roman" panose="02020603050405020304" pitchFamily="18" charset="0"/>
              </a:rPr>
              <a:t>.</a:t>
            </a:r>
          </a:p>
          <a:p>
            <a:pPr marL="0" indent="0">
              <a:buNone/>
            </a:pPr>
            <a:endParaRPr lang="sk-SK" dirty="0" smtClean="0">
              <a:latin typeface="Times New Roman" panose="02020603050405020304" pitchFamily="18" charset="0"/>
              <a:cs typeface="Times New Roman" panose="02020603050405020304" pitchFamily="18" charset="0"/>
            </a:endParaRPr>
          </a:p>
          <a:p>
            <a:r>
              <a:rPr lang="sk-SK" dirty="0">
                <a:latin typeface="Times New Roman" panose="02020603050405020304" pitchFamily="18" charset="0"/>
                <a:cs typeface="Times New Roman" panose="02020603050405020304" pitchFamily="18" charset="0"/>
              </a:rPr>
              <a:t>P</a:t>
            </a:r>
            <a:r>
              <a:rPr lang="sk-SK" dirty="0" smtClean="0">
                <a:latin typeface="Times New Roman" panose="02020603050405020304" pitchFamily="18" charset="0"/>
                <a:cs typeface="Times New Roman" panose="02020603050405020304" pitchFamily="18" charset="0"/>
              </a:rPr>
              <a:t>rijatá </a:t>
            </a:r>
            <a:r>
              <a:rPr lang="sk-SK" dirty="0">
                <a:latin typeface="Times New Roman" panose="02020603050405020304" pitchFamily="18" charset="0"/>
                <a:cs typeface="Times New Roman" panose="02020603050405020304" pitchFamily="18" charset="0"/>
              </a:rPr>
              <a:t>na Valnom zhromaždení </a:t>
            </a:r>
            <a:r>
              <a:rPr lang="sk-SK" dirty="0" smtClean="0">
                <a:latin typeface="Times New Roman" panose="02020603050405020304" pitchFamily="18" charset="0"/>
                <a:cs typeface="Times New Roman" panose="02020603050405020304" pitchFamily="18" charset="0"/>
              </a:rPr>
              <a:t>WCPT (</a:t>
            </a:r>
            <a:r>
              <a:rPr lang="en-US" dirty="0">
                <a:latin typeface="Times New Roman" panose="02020603050405020304" pitchFamily="18" charset="0"/>
                <a:cs typeface="Times New Roman" panose="02020603050405020304" pitchFamily="18" charset="0"/>
              </a:rPr>
              <a:t>World Confederation for Physical </a:t>
            </a:r>
            <a:r>
              <a:rPr lang="en-US" dirty="0" smtClean="0">
                <a:latin typeface="Times New Roman" panose="02020603050405020304" pitchFamily="18" charset="0"/>
                <a:cs typeface="Times New Roman" panose="02020603050405020304" pitchFamily="18" charset="0"/>
              </a:rPr>
              <a:t>Therapy</a:t>
            </a:r>
            <a:r>
              <a:rPr lang="sk-SK" dirty="0" smtClean="0">
                <a:latin typeface="Times New Roman" panose="02020603050405020304" pitchFamily="18" charset="0"/>
                <a:cs typeface="Times New Roman" panose="02020603050405020304" pitchFamily="18" charset="0"/>
              </a:rPr>
              <a:t>) </a:t>
            </a:r>
            <a:r>
              <a:rPr lang="sk-SK" dirty="0">
                <a:latin typeface="Times New Roman" panose="02020603050405020304" pitchFamily="18" charset="0"/>
                <a:cs typeface="Times New Roman" panose="02020603050405020304" pitchFamily="18" charset="0"/>
              </a:rPr>
              <a:t>za riadneho člena Európskeho regiónu WCPT ako aj za člena svetovej organizácie </a:t>
            </a:r>
            <a:r>
              <a:rPr lang="sk-SK" dirty="0" smtClean="0">
                <a:latin typeface="Times New Roman" panose="02020603050405020304" pitchFamily="18" charset="0"/>
                <a:cs typeface="Times New Roman" panose="02020603050405020304" pitchFamily="18" charset="0"/>
              </a:rPr>
              <a:t>WCPT </a:t>
            </a:r>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8053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Postavenie komory</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lstStyle/>
          <a:p>
            <a:r>
              <a:rPr lang="sk-SK" dirty="0">
                <a:latin typeface="Times New Roman" panose="02020603050405020304" pitchFamily="18" charset="0"/>
                <a:cs typeface="Times New Roman" panose="02020603050405020304" pitchFamily="18" charset="0"/>
              </a:rPr>
              <a:t>Komora je samosprávna stavovská organizácia, ktorá vykonáva svoju pôsobnosť na celom území Slovenskej </a:t>
            </a:r>
            <a:r>
              <a:rPr lang="sk-SK" dirty="0" smtClean="0">
                <a:latin typeface="Times New Roman" panose="02020603050405020304" pitchFamily="18" charset="0"/>
                <a:cs typeface="Times New Roman" panose="02020603050405020304" pitchFamily="18" charset="0"/>
              </a:rPr>
              <a:t>republiky</a:t>
            </a:r>
          </a:p>
          <a:p>
            <a:pPr marL="0" indent="0">
              <a:buNone/>
            </a:pPr>
            <a:endParaRPr lang="sk-SK" dirty="0" smtClean="0">
              <a:latin typeface="Times New Roman" panose="02020603050405020304" pitchFamily="18" charset="0"/>
              <a:cs typeface="Times New Roman" panose="02020603050405020304" pitchFamily="18" charset="0"/>
            </a:endParaRPr>
          </a:p>
          <a:p>
            <a:r>
              <a:rPr lang="sk-SK" dirty="0">
                <a:latin typeface="Times New Roman" panose="02020603050405020304" pitchFamily="18" charset="0"/>
                <a:cs typeface="Times New Roman" panose="02020603050405020304" pitchFamily="18" charset="0"/>
              </a:rPr>
              <a:t>Komora je právnická osoba so sídlom v </a:t>
            </a:r>
            <a:r>
              <a:rPr lang="sk-SK" dirty="0" smtClean="0">
                <a:latin typeface="Times New Roman" panose="02020603050405020304" pitchFamily="18" charset="0"/>
                <a:cs typeface="Times New Roman" panose="02020603050405020304" pitchFamily="18" charset="0"/>
              </a:rPr>
              <a:t>Bratislave</a:t>
            </a:r>
          </a:p>
          <a:p>
            <a:pPr marL="0" indent="0">
              <a:buNone/>
            </a:pPr>
            <a:endParaRPr lang="sk-SK" dirty="0" smtClean="0">
              <a:latin typeface="Times New Roman" panose="02020603050405020304" pitchFamily="18" charset="0"/>
              <a:cs typeface="Times New Roman" panose="02020603050405020304" pitchFamily="18" charset="0"/>
            </a:endParaRPr>
          </a:p>
          <a:p>
            <a:r>
              <a:rPr lang="sk-SK" dirty="0">
                <a:latin typeface="Times New Roman" panose="02020603050405020304" pitchFamily="18" charset="0"/>
                <a:cs typeface="Times New Roman" panose="02020603050405020304" pitchFamily="18" charset="0"/>
              </a:rPr>
              <a:t>Komora si môže zriadiť regionálne komory, ktorých činnosť upraví vnútorným predpisom </a:t>
            </a:r>
            <a:r>
              <a:rPr lang="sk-SK" dirty="0" smtClean="0">
                <a:latin typeface="Times New Roman" panose="02020603050405020304" pitchFamily="18" charset="0"/>
                <a:cs typeface="Times New Roman" panose="02020603050405020304" pitchFamily="18" charset="0"/>
              </a:rPr>
              <a:t>komory</a:t>
            </a:r>
            <a:endParaRPr lang="sk-SK" dirty="0">
              <a:latin typeface="Times New Roman" panose="02020603050405020304" pitchFamily="18" charset="0"/>
              <a:cs typeface="Times New Roman" panose="02020603050405020304" pitchFamily="18" charset="0"/>
            </a:endParaRPr>
          </a:p>
          <a:p>
            <a:endParaRPr lang="sk-SK" dirty="0"/>
          </a:p>
          <a:p>
            <a:endParaRPr lang="sk-SK" dirty="0">
              <a:latin typeface="Times New Roman" panose="02020603050405020304" pitchFamily="18" charset="0"/>
              <a:cs typeface="Times New Roman" panose="02020603050405020304" pitchFamily="18" charset="0"/>
            </a:endParaRPr>
          </a:p>
          <a:p>
            <a:endParaRPr lang="sk-SK" dirty="0"/>
          </a:p>
        </p:txBody>
      </p:sp>
    </p:spTree>
    <p:extLst>
      <p:ext uri="{BB962C8B-B14F-4D97-AF65-F5344CB8AC3E}">
        <p14:creationId xmlns:p14="http://schemas.microsoft.com/office/powerpoint/2010/main" val="349033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Úlohy komory</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normAutofit fontScale="92500" lnSpcReduction="10000"/>
          </a:bodyPr>
          <a:lstStyle/>
          <a:p>
            <a:pPr lvl="0" algn="just" latinLnBrk="1"/>
            <a:r>
              <a:rPr lang="sk-SK" sz="2200" dirty="0">
                <a:latin typeface="Times New Roman" panose="02020603050405020304" pitchFamily="18" charset="0"/>
                <a:cs typeface="Times New Roman" panose="02020603050405020304" pitchFamily="18" charset="0"/>
              </a:rPr>
              <a:t>Z</a:t>
            </a:r>
            <a:r>
              <a:rPr lang="sk-SK" sz="2200" dirty="0" smtClean="0">
                <a:latin typeface="Times New Roman" panose="02020603050405020304" pitchFamily="18" charset="0"/>
                <a:cs typeface="Times New Roman" panose="02020603050405020304" pitchFamily="18" charset="0"/>
              </a:rPr>
              <a:t>družuje </a:t>
            </a:r>
            <a:r>
              <a:rPr lang="sk-SK" sz="2200" dirty="0">
                <a:latin typeface="Times New Roman" panose="02020603050405020304" pitchFamily="18" charset="0"/>
                <a:cs typeface="Times New Roman" panose="02020603050405020304" pitchFamily="18" charset="0"/>
              </a:rPr>
              <a:t>zdravotníckych pracovníkov, ktorí sú jej </a:t>
            </a:r>
            <a:r>
              <a:rPr lang="sk-SK" sz="2200" dirty="0" smtClean="0">
                <a:latin typeface="Times New Roman" panose="02020603050405020304" pitchFamily="18" charset="0"/>
                <a:cs typeface="Times New Roman" panose="02020603050405020304" pitchFamily="18" charset="0"/>
              </a:rPr>
              <a:t>členmi</a:t>
            </a:r>
            <a:endParaRPr lang="sk-SK" sz="2200" dirty="0">
              <a:latin typeface="Times New Roman" panose="02020603050405020304" pitchFamily="18" charset="0"/>
              <a:cs typeface="Times New Roman" panose="02020603050405020304" pitchFamily="18" charset="0"/>
            </a:endParaRPr>
          </a:p>
          <a:p>
            <a:pPr lvl="0" algn="just" latinLnBrk="1"/>
            <a:r>
              <a:rPr lang="sk-SK" sz="2200" dirty="0">
                <a:latin typeface="Times New Roman" panose="02020603050405020304" pitchFamily="18" charset="0"/>
                <a:cs typeface="Times New Roman" panose="02020603050405020304" pitchFamily="18" charset="0"/>
              </a:rPr>
              <a:t>C</a:t>
            </a:r>
            <a:r>
              <a:rPr lang="sk-SK" sz="2200" dirty="0" smtClean="0">
                <a:latin typeface="Times New Roman" panose="02020603050405020304" pitchFamily="18" charset="0"/>
                <a:cs typeface="Times New Roman" panose="02020603050405020304" pitchFamily="18" charset="0"/>
              </a:rPr>
              <a:t>hráni </a:t>
            </a:r>
            <a:r>
              <a:rPr lang="sk-SK" sz="2200" dirty="0">
                <a:latin typeface="Times New Roman" panose="02020603050405020304" pitchFamily="18" charset="0"/>
                <a:cs typeface="Times New Roman" panose="02020603050405020304" pitchFamily="18" charset="0"/>
              </a:rPr>
              <a:t>práva a záujmy svojich členov v súvislosti s výkonom zdravotníckeho </a:t>
            </a:r>
            <a:r>
              <a:rPr lang="sk-SK" sz="2200" dirty="0" smtClean="0">
                <a:latin typeface="Times New Roman" panose="02020603050405020304" pitchFamily="18" charset="0"/>
                <a:cs typeface="Times New Roman" panose="02020603050405020304" pitchFamily="18" charset="0"/>
              </a:rPr>
              <a:t>      povolania</a:t>
            </a:r>
            <a:endParaRPr lang="sk-SK" sz="2200" dirty="0">
              <a:latin typeface="Times New Roman" panose="02020603050405020304" pitchFamily="18" charset="0"/>
              <a:cs typeface="Times New Roman" panose="02020603050405020304" pitchFamily="18" charset="0"/>
            </a:endParaRPr>
          </a:p>
          <a:p>
            <a:pPr lvl="0" algn="just" latinLnBrk="1"/>
            <a:r>
              <a:rPr lang="sk-SK" sz="2200" dirty="0">
                <a:latin typeface="Times New Roman" panose="02020603050405020304" pitchFamily="18" charset="0"/>
                <a:cs typeface="Times New Roman" panose="02020603050405020304" pitchFamily="18" charset="0"/>
              </a:rPr>
              <a:t>P</a:t>
            </a:r>
            <a:r>
              <a:rPr lang="sk-SK" sz="2200" dirty="0" smtClean="0">
                <a:latin typeface="Times New Roman" panose="02020603050405020304" pitchFamily="18" charset="0"/>
                <a:cs typeface="Times New Roman" panose="02020603050405020304" pitchFamily="18" charset="0"/>
              </a:rPr>
              <a:t>oskytuje </a:t>
            </a:r>
            <a:r>
              <a:rPr lang="sk-SK" sz="2200" dirty="0">
                <a:latin typeface="Times New Roman" panose="02020603050405020304" pitchFamily="18" charset="0"/>
                <a:cs typeface="Times New Roman" panose="02020603050405020304" pitchFamily="18" charset="0"/>
              </a:rPr>
              <a:t>svojim členom bezplatné sprostredkovanie odborného, </a:t>
            </a:r>
            <a:r>
              <a:rPr lang="sk-SK" sz="2200" dirty="0" smtClean="0">
                <a:latin typeface="Times New Roman" panose="02020603050405020304" pitchFamily="18" charset="0"/>
                <a:cs typeface="Times New Roman" panose="02020603050405020304" pitchFamily="18" charset="0"/>
              </a:rPr>
              <a:t>právneho            </a:t>
            </a:r>
            <a:r>
              <a:rPr lang="sk-SK" sz="2200" dirty="0">
                <a:latin typeface="Times New Roman" panose="02020603050405020304" pitchFamily="18" charset="0"/>
                <a:cs typeface="Times New Roman" panose="02020603050405020304" pitchFamily="18" charset="0"/>
              </a:rPr>
              <a:t>a </a:t>
            </a:r>
            <a:r>
              <a:rPr lang="sk-SK" sz="2200" dirty="0" smtClean="0">
                <a:latin typeface="Times New Roman" panose="02020603050405020304" pitchFamily="18" charset="0"/>
                <a:cs typeface="Times New Roman" panose="02020603050405020304" pitchFamily="18" charset="0"/>
              </a:rPr>
              <a:t>ekonomického </a:t>
            </a:r>
            <a:r>
              <a:rPr lang="sk-SK" sz="2200" dirty="0">
                <a:latin typeface="Times New Roman" panose="02020603050405020304" pitchFamily="18" charset="0"/>
                <a:cs typeface="Times New Roman" panose="02020603050405020304" pitchFamily="18" charset="0"/>
              </a:rPr>
              <a:t>poradenstva v súvislosti s výkonom zdravotníckeho </a:t>
            </a:r>
            <a:r>
              <a:rPr lang="sk-SK" sz="2200" dirty="0" smtClean="0">
                <a:latin typeface="Times New Roman" panose="02020603050405020304" pitchFamily="18" charset="0"/>
                <a:cs typeface="Times New Roman" panose="02020603050405020304" pitchFamily="18" charset="0"/>
              </a:rPr>
              <a:t>povolania</a:t>
            </a:r>
            <a:endParaRPr lang="sk-SK" sz="2200" dirty="0">
              <a:latin typeface="Times New Roman" panose="02020603050405020304" pitchFamily="18" charset="0"/>
              <a:cs typeface="Times New Roman" panose="02020603050405020304" pitchFamily="18" charset="0"/>
            </a:endParaRPr>
          </a:p>
          <a:p>
            <a:pPr lvl="0" algn="just" latinLnBrk="1"/>
            <a:r>
              <a:rPr lang="sk-SK" sz="2200" dirty="0">
                <a:latin typeface="Times New Roman" panose="02020603050405020304" pitchFamily="18" charset="0"/>
                <a:cs typeface="Times New Roman" panose="02020603050405020304" pitchFamily="18" charset="0"/>
              </a:rPr>
              <a:t>S</a:t>
            </a:r>
            <a:r>
              <a:rPr lang="sk-SK" sz="2200" dirty="0" smtClean="0">
                <a:latin typeface="Times New Roman" panose="02020603050405020304" pitchFamily="18" charset="0"/>
                <a:cs typeface="Times New Roman" panose="02020603050405020304" pitchFamily="18" charset="0"/>
              </a:rPr>
              <a:t>prostredkúva </a:t>
            </a:r>
            <a:r>
              <a:rPr lang="sk-SK" sz="2200" dirty="0">
                <a:latin typeface="Times New Roman" panose="02020603050405020304" pitchFamily="18" charset="0"/>
                <a:cs typeface="Times New Roman" panose="02020603050405020304" pitchFamily="18" charset="0"/>
              </a:rPr>
              <a:t>svojim členom v prípade potreby zastupovanie v konaní pred </a:t>
            </a:r>
            <a:r>
              <a:rPr lang="sk-SK" sz="2200" dirty="0" smtClean="0">
                <a:latin typeface="Times New Roman" panose="02020603050405020304" pitchFamily="18" charset="0"/>
                <a:cs typeface="Times New Roman" panose="02020603050405020304" pitchFamily="18" charset="0"/>
              </a:rPr>
              <a:t>         súdmi a orgánmi </a:t>
            </a:r>
            <a:r>
              <a:rPr lang="sk-SK" sz="2200" dirty="0">
                <a:latin typeface="Times New Roman" panose="02020603050405020304" pitchFamily="18" charset="0"/>
                <a:cs typeface="Times New Roman" panose="02020603050405020304" pitchFamily="18" charset="0"/>
              </a:rPr>
              <a:t>štátnej </a:t>
            </a:r>
            <a:r>
              <a:rPr lang="sk-SK" sz="2200" dirty="0" smtClean="0">
                <a:latin typeface="Times New Roman" panose="02020603050405020304" pitchFamily="18" charset="0"/>
                <a:cs typeface="Times New Roman" panose="02020603050405020304" pitchFamily="18" charset="0"/>
              </a:rPr>
              <a:t>správy, územnej </a:t>
            </a:r>
            <a:r>
              <a:rPr lang="sk-SK" sz="2200" dirty="0">
                <a:latin typeface="Times New Roman" panose="02020603050405020304" pitchFamily="18" charset="0"/>
                <a:cs typeface="Times New Roman" panose="02020603050405020304" pitchFamily="18" charset="0"/>
              </a:rPr>
              <a:t>samosprávy vo veciach </a:t>
            </a:r>
            <a:r>
              <a:rPr lang="sk-SK" sz="2200" dirty="0" smtClean="0">
                <a:latin typeface="Times New Roman" panose="02020603050405020304" pitchFamily="18" charset="0"/>
                <a:cs typeface="Times New Roman" panose="02020603050405020304" pitchFamily="18" charset="0"/>
              </a:rPr>
              <a:t>súvisiacich          </a:t>
            </a:r>
            <a:r>
              <a:rPr lang="sk-SK" sz="2200" dirty="0">
                <a:latin typeface="Times New Roman" panose="02020603050405020304" pitchFamily="18" charset="0"/>
                <a:cs typeface="Times New Roman" panose="02020603050405020304" pitchFamily="18" charset="0"/>
              </a:rPr>
              <a:t>s </a:t>
            </a:r>
            <a:r>
              <a:rPr lang="sk-SK" sz="2200" dirty="0" smtClean="0">
                <a:latin typeface="Times New Roman" panose="02020603050405020304" pitchFamily="18" charset="0"/>
                <a:cs typeface="Times New Roman" panose="02020603050405020304" pitchFamily="18" charset="0"/>
              </a:rPr>
              <a:t>výkonom </a:t>
            </a:r>
            <a:r>
              <a:rPr lang="sk-SK" sz="2200" dirty="0">
                <a:latin typeface="Times New Roman" panose="02020603050405020304" pitchFamily="18" charset="0"/>
                <a:cs typeface="Times New Roman" panose="02020603050405020304" pitchFamily="18" charset="0"/>
              </a:rPr>
              <a:t>zdravotníckeho </a:t>
            </a:r>
            <a:r>
              <a:rPr lang="sk-SK" sz="2200" dirty="0" smtClean="0">
                <a:latin typeface="Times New Roman" panose="02020603050405020304" pitchFamily="18" charset="0"/>
                <a:cs typeface="Times New Roman" panose="02020603050405020304" pitchFamily="18" charset="0"/>
              </a:rPr>
              <a:t>povolania</a:t>
            </a:r>
            <a:endParaRPr lang="sk-SK" sz="2200" dirty="0">
              <a:latin typeface="Times New Roman" panose="02020603050405020304" pitchFamily="18" charset="0"/>
              <a:cs typeface="Times New Roman" panose="02020603050405020304" pitchFamily="18" charset="0"/>
            </a:endParaRPr>
          </a:p>
          <a:p>
            <a:pPr lvl="0" algn="just" latinLnBrk="1"/>
            <a:r>
              <a:rPr lang="sk-SK" sz="2200" dirty="0">
                <a:latin typeface="Times New Roman" panose="02020603050405020304" pitchFamily="18" charset="0"/>
                <a:cs typeface="Times New Roman" panose="02020603050405020304" pitchFamily="18" charset="0"/>
              </a:rPr>
              <a:t>Z</a:t>
            </a:r>
            <a:r>
              <a:rPr lang="sk-SK" sz="2200" dirty="0" smtClean="0">
                <a:latin typeface="Times New Roman" panose="02020603050405020304" pitchFamily="18" charset="0"/>
                <a:cs typeface="Times New Roman" panose="02020603050405020304" pitchFamily="18" charset="0"/>
              </a:rPr>
              <a:t>astupuje </a:t>
            </a:r>
            <a:r>
              <a:rPr lang="sk-SK" sz="2200" dirty="0">
                <a:latin typeface="Times New Roman" panose="02020603050405020304" pitchFamily="18" charset="0"/>
                <a:cs typeface="Times New Roman" panose="02020603050405020304" pitchFamily="18" charset="0"/>
              </a:rPr>
              <a:t>svojich členov v spoločných otázkach dotýkajúcich sa výkonu </a:t>
            </a:r>
            <a:r>
              <a:rPr lang="sk-SK" sz="2200" dirty="0" smtClean="0">
                <a:latin typeface="Times New Roman" panose="02020603050405020304" pitchFamily="18" charset="0"/>
                <a:cs typeface="Times New Roman" panose="02020603050405020304" pitchFamily="18" charset="0"/>
              </a:rPr>
              <a:t>              zdravotníckeho povolania</a:t>
            </a:r>
            <a:endParaRPr lang="sk-SK" sz="2200" dirty="0">
              <a:latin typeface="Times New Roman" panose="02020603050405020304" pitchFamily="18" charset="0"/>
              <a:cs typeface="Times New Roman" panose="02020603050405020304" pitchFamily="18" charset="0"/>
            </a:endParaRPr>
          </a:p>
          <a:p>
            <a:pPr lvl="0" algn="just" latinLnBrk="1"/>
            <a:r>
              <a:rPr lang="sk-SK" sz="2200" dirty="0">
                <a:latin typeface="Times New Roman" panose="02020603050405020304" pitchFamily="18" charset="0"/>
                <a:cs typeface="Times New Roman" panose="02020603050405020304" pitchFamily="18" charset="0"/>
              </a:rPr>
              <a:t>R</a:t>
            </a:r>
            <a:r>
              <a:rPr lang="sk-SK" sz="2200" dirty="0" smtClean="0">
                <a:latin typeface="Times New Roman" panose="02020603050405020304" pitchFamily="18" charset="0"/>
                <a:cs typeface="Times New Roman" panose="02020603050405020304" pitchFamily="18" charset="0"/>
              </a:rPr>
              <a:t>ieši </a:t>
            </a:r>
            <a:r>
              <a:rPr lang="sk-SK" sz="2200" dirty="0">
                <a:latin typeface="Times New Roman" panose="02020603050405020304" pitchFamily="18" charset="0"/>
                <a:cs typeface="Times New Roman" panose="02020603050405020304" pitchFamily="18" charset="0"/>
              </a:rPr>
              <a:t>podnety, návrhy a sťažnosti svojich členov v súvislosti s ich právami a povinnosťami vyplývajúcimi z tohto </a:t>
            </a:r>
            <a:r>
              <a:rPr lang="sk-SK" sz="2200" dirty="0" smtClean="0">
                <a:latin typeface="Times New Roman" panose="02020603050405020304" pitchFamily="18" charset="0"/>
                <a:cs typeface="Times New Roman" panose="02020603050405020304" pitchFamily="18" charset="0"/>
              </a:rPr>
              <a:t>zákona</a:t>
            </a:r>
            <a:endParaRPr lang="sk-SK" sz="2200" dirty="0">
              <a:latin typeface="Times New Roman" panose="02020603050405020304" pitchFamily="18" charset="0"/>
              <a:cs typeface="Times New Roman" panose="02020603050405020304" pitchFamily="18" charset="0"/>
            </a:endParaRPr>
          </a:p>
          <a:p>
            <a:endParaRPr lang="sk-SK" dirty="0"/>
          </a:p>
        </p:txBody>
      </p:sp>
    </p:spTree>
    <p:extLst>
      <p:ext uri="{BB962C8B-B14F-4D97-AF65-F5344CB8AC3E}">
        <p14:creationId xmlns:p14="http://schemas.microsoft.com/office/powerpoint/2010/main" val="2619744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Úlohy komory</a:t>
            </a:r>
            <a:endParaRPr lang="sk-SK" sz="3200" dirty="0"/>
          </a:p>
        </p:txBody>
      </p:sp>
      <p:sp>
        <p:nvSpPr>
          <p:cNvPr id="3" name="Zástupný objekt pre obsah 2"/>
          <p:cNvSpPr>
            <a:spLocks noGrp="1"/>
          </p:cNvSpPr>
          <p:nvPr>
            <p:ph idx="1"/>
          </p:nvPr>
        </p:nvSpPr>
        <p:spPr/>
        <p:txBody>
          <a:bodyPr/>
          <a:lstStyle/>
          <a:p>
            <a:pPr lvl="0" algn="just" latinLnBrk="1"/>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edie </a:t>
            </a:r>
            <a:r>
              <a:rPr lang="sk-SK" dirty="0">
                <a:latin typeface="Times New Roman" panose="02020603050405020304" pitchFamily="18" charset="0"/>
                <a:cs typeface="Times New Roman" panose="02020603050405020304" pitchFamily="18" charset="0"/>
              </a:rPr>
              <a:t>zoznam svojich </a:t>
            </a:r>
            <a:r>
              <a:rPr lang="sk-SK" dirty="0" smtClean="0">
                <a:latin typeface="Times New Roman" panose="02020603050405020304" pitchFamily="18" charset="0"/>
                <a:cs typeface="Times New Roman" panose="02020603050405020304" pitchFamily="18" charset="0"/>
              </a:rPr>
              <a:t>členov</a:t>
            </a:r>
            <a:endParaRPr lang="sk-SK" dirty="0">
              <a:latin typeface="Times New Roman" panose="02020603050405020304" pitchFamily="18" charset="0"/>
              <a:cs typeface="Times New Roman" panose="02020603050405020304" pitchFamily="18" charset="0"/>
            </a:endParaRPr>
          </a:p>
          <a:p>
            <a:pPr lvl="0" algn="just" latinLnBrk="1"/>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edie </a:t>
            </a:r>
            <a:r>
              <a:rPr lang="sk-SK" dirty="0">
                <a:latin typeface="Times New Roman" panose="02020603050405020304" pitchFamily="18" charset="0"/>
                <a:cs typeface="Times New Roman" panose="02020603050405020304" pitchFamily="18" charset="0"/>
              </a:rPr>
              <a:t>register podľa príslušného zdravotníckeho povolania a zabezpečuje </a:t>
            </a:r>
            <a:r>
              <a:rPr lang="sk-SK" dirty="0" smtClean="0">
                <a:latin typeface="Times New Roman" panose="02020603050405020304" pitchFamily="18" charset="0"/>
                <a:cs typeface="Times New Roman" panose="02020603050405020304" pitchFamily="18" charset="0"/>
              </a:rPr>
              <a:t>ich        sústavné </a:t>
            </a:r>
            <a:r>
              <a:rPr lang="sk-SK" dirty="0" smtClean="0">
                <a:latin typeface="Times New Roman" panose="02020603050405020304" pitchFamily="18" charset="0"/>
                <a:cs typeface="Times New Roman" panose="02020603050405020304" pitchFamily="18" charset="0"/>
              </a:rPr>
              <a:t>vzdelávanie</a:t>
            </a:r>
            <a:endParaRPr lang="sk-SK" dirty="0">
              <a:latin typeface="Times New Roman" panose="02020603050405020304" pitchFamily="18" charset="0"/>
              <a:cs typeface="Times New Roman" panose="02020603050405020304" pitchFamily="18" charset="0"/>
            </a:endParaRPr>
          </a:p>
          <a:p>
            <a:pPr lvl="0" algn="just" latinLnBrk="1"/>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ydáva </a:t>
            </a:r>
            <a:r>
              <a:rPr lang="sk-SK" dirty="0">
                <a:latin typeface="Times New Roman" panose="02020603050405020304" pitchFamily="18" charset="0"/>
                <a:cs typeface="Times New Roman" panose="02020603050405020304" pitchFamily="18" charset="0"/>
              </a:rPr>
              <a:t>potvrdenia o zápise do </a:t>
            </a:r>
            <a:r>
              <a:rPr lang="sk-SK" dirty="0" smtClean="0">
                <a:latin typeface="Times New Roman" panose="02020603050405020304" pitchFamily="18" charset="0"/>
                <a:cs typeface="Times New Roman" panose="02020603050405020304" pitchFamily="18" charset="0"/>
              </a:rPr>
              <a:t>registra</a:t>
            </a:r>
            <a:endParaRPr lang="sk-SK" dirty="0">
              <a:latin typeface="Times New Roman" panose="02020603050405020304" pitchFamily="18" charset="0"/>
              <a:cs typeface="Times New Roman" panose="02020603050405020304" pitchFamily="18" charset="0"/>
            </a:endParaRPr>
          </a:p>
          <a:p>
            <a:pPr lvl="0" algn="just" latinLnBrk="1"/>
            <a:r>
              <a:rPr lang="sk-SK" dirty="0">
                <a:latin typeface="Times New Roman" panose="02020603050405020304" pitchFamily="18" charset="0"/>
                <a:cs typeface="Times New Roman" panose="02020603050405020304" pitchFamily="18" charset="0"/>
              </a:rPr>
              <a:t>R</a:t>
            </a:r>
            <a:r>
              <a:rPr lang="sk-SK" dirty="0" smtClean="0">
                <a:latin typeface="Times New Roman" panose="02020603050405020304" pitchFamily="18" charset="0"/>
                <a:cs typeface="Times New Roman" panose="02020603050405020304" pitchFamily="18" charset="0"/>
              </a:rPr>
              <a:t>ozhoduje </a:t>
            </a:r>
            <a:r>
              <a:rPr lang="sk-SK" dirty="0">
                <a:latin typeface="Times New Roman" panose="02020603050405020304" pitchFamily="18" charset="0"/>
                <a:cs typeface="Times New Roman" panose="02020603050405020304" pitchFamily="18" charset="0"/>
              </a:rPr>
              <a:t>o doplnení vedomostí sústavného vzdelávania (§ 42 ods. 9</a:t>
            </a:r>
            <a:r>
              <a:rPr lang="sk-SK" dirty="0" smtClean="0">
                <a:latin typeface="Times New Roman" panose="02020603050405020304" pitchFamily="18" charset="0"/>
                <a:cs typeface="Times New Roman" panose="02020603050405020304" pitchFamily="18" charset="0"/>
              </a:rPr>
              <a:t>)</a:t>
            </a:r>
            <a:endParaRPr lang="sk-SK" dirty="0">
              <a:latin typeface="Times New Roman" panose="02020603050405020304" pitchFamily="18" charset="0"/>
              <a:cs typeface="Times New Roman" panose="02020603050405020304" pitchFamily="18" charset="0"/>
            </a:endParaRPr>
          </a:p>
          <a:p>
            <a:pPr lvl="0" algn="just" latinLnBrk="1"/>
            <a:r>
              <a:rPr lang="sk-SK" dirty="0">
                <a:latin typeface="Times New Roman" panose="02020603050405020304" pitchFamily="18" charset="0"/>
                <a:cs typeface="Times New Roman" panose="02020603050405020304" pitchFamily="18" charset="0"/>
              </a:rPr>
              <a:t>P</a:t>
            </a:r>
            <a:r>
              <a:rPr lang="sk-SK" dirty="0" smtClean="0">
                <a:latin typeface="Times New Roman" panose="02020603050405020304" pitchFamily="18" charset="0"/>
                <a:cs typeface="Times New Roman" panose="02020603050405020304" pitchFamily="18" charset="0"/>
              </a:rPr>
              <a:t>oskytuje </a:t>
            </a:r>
            <a:r>
              <a:rPr lang="sk-SK" dirty="0">
                <a:latin typeface="Times New Roman" panose="02020603050405020304" pitchFamily="18" charset="0"/>
                <a:cs typeface="Times New Roman" panose="02020603050405020304" pitchFamily="18" charset="0"/>
              </a:rPr>
              <a:t>údaje z registra ministerstvu zdravotníctva na účely </a:t>
            </a:r>
            <a:r>
              <a:rPr lang="sk-SK" dirty="0" smtClean="0">
                <a:latin typeface="Times New Roman" panose="02020603050405020304" pitchFamily="18" charset="0"/>
                <a:cs typeface="Times New Roman" panose="02020603050405020304" pitchFamily="18" charset="0"/>
              </a:rPr>
              <a:t>štátnych                  štatistických </a:t>
            </a:r>
            <a:r>
              <a:rPr lang="sk-SK" dirty="0">
                <a:latin typeface="Times New Roman" panose="02020603050405020304" pitchFamily="18" charset="0"/>
                <a:cs typeface="Times New Roman" panose="02020603050405020304" pitchFamily="18" charset="0"/>
              </a:rPr>
              <a:t>zisťovaní a na účely vydávania potvrdení podľa osobitného </a:t>
            </a:r>
            <a:r>
              <a:rPr lang="sk-SK" dirty="0" smtClean="0">
                <a:latin typeface="Times New Roman" panose="02020603050405020304" pitchFamily="18" charset="0"/>
                <a:cs typeface="Times New Roman" panose="02020603050405020304" pitchFamily="18" charset="0"/>
              </a:rPr>
              <a:t>predpisu</a:t>
            </a:r>
            <a:endParaRPr lang="sk-SK" dirty="0">
              <a:latin typeface="Times New Roman" panose="02020603050405020304" pitchFamily="18" charset="0"/>
              <a:cs typeface="Times New Roman" panose="02020603050405020304" pitchFamily="18" charset="0"/>
            </a:endParaRPr>
          </a:p>
          <a:p>
            <a:pPr lvl="0" algn="just" latinLnBrk="1"/>
            <a:r>
              <a:rPr lang="sk-SK" dirty="0">
                <a:latin typeface="Times New Roman" panose="02020603050405020304" pitchFamily="18" charset="0"/>
                <a:cs typeface="Times New Roman" panose="02020603050405020304" pitchFamily="18" charset="0"/>
              </a:rPr>
              <a:t>Z</a:t>
            </a:r>
            <a:r>
              <a:rPr lang="sk-SK" dirty="0" smtClean="0">
                <a:latin typeface="Times New Roman" panose="02020603050405020304" pitchFamily="18" charset="0"/>
                <a:cs typeface="Times New Roman" panose="02020603050405020304" pitchFamily="18" charset="0"/>
              </a:rPr>
              <a:t>riaďuje</a:t>
            </a:r>
            <a:r>
              <a:rPr lang="sk-SK" dirty="0">
                <a:latin typeface="Times New Roman" panose="02020603050405020304" pitchFamily="18" charset="0"/>
                <a:cs typeface="Times New Roman" panose="02020603050405020304" pitchFamily="18" charset="0"/>
              </a:rPr>
              <a:t>, zlučuje, rozdeľuje a zrušuje svoje regionálne </a:t>
            </a:r>
            <a:r>
              <a:rPr lang="sk-SK" dirty="0" smtClean="0">
                <a:latin typeface="Times New Roman" panose="02020603050405020304" pitchFamily="18" charset="0"/>
                <a:cs typeface="Times New Roman" panose="02020603050405020304" pitchFamily="18" charset="0"/>
              </a:rPr>
              <a:t>komory</a:t>
            </a:r>
            <a:endParaRPr lang="sk-SK" dirty="0">
              <a:latin typeface="Times New Roman" panose="02020603050405020304" pitchFamily="18" charset="0"/>
              <a:cs typeface="Times New Roman" panose="02020603050405020304" pitchFamily="18" charset="0"/>
            </a:endParaRPr>
          </a:p>
          <a:p>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4582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Úlohy komory</a:t>
            </a:r>
            <a:endParaRPr lang="sk-SK" sz="3200" dirty="0"/>
          </a:p>
        </p:txBody>
      </p:sp>
      <p:sp>
        <p:nvSpPr>
          <p:cNvPr id="3" name="Zástupný objekt pre obsah 2"/>
          <p:cNvSpPr>
            <a:spLocks noGrp="1"/>
          </p:cNvSpPr>
          <p:nvPr>
            <p:ph idx="1"/>
          </p:nvPr>
        </p:nvSpPr>
        <p:spPr/>
        <p:txBody>
          <a:bodyPr/>
          <a:lstStyle/>
          <a:p>
            <a:pPr lvl="0" latinLnBrk="1"/>
            <a:r>
              <a:rPr lang="sk-SK" dirty="0">
                <a:latin typeface="Times New Roman" panose="02020603050405020304" pitchFamily="18" charset="0"/>
                <a:cs typeface="Times New Roman" panose="02020603050405020304" pitchFamily="18" charset="0"/>
              </a:rPr>
              <a:t>R</a:t>
            </a:r>
            <a:r>
              <a:rPr lang="sk-SK" dirty="0" smtClean="0">
                <a:latin typeface="Times New Roman" panose="02020603050405020304" pitchFamily="18" charset="0"/>
                <a:cs typeface="Times New Roman" panose="02020603050405020304" pitchFamily="18" charset="0"/>
              </a:rPr>
              <a:t>ozhoduje </a:t>
            </a:r>
            <a:r>
              <a:rPr lang="sk-SK" dirty="0">
                <a:latin typeface="Times New Roman" panose="02020603050405020304" pitchFamily="18" charset="0"/>
                <a:cs typeface="Times New Roman" panose="02020603050405020304" pitchFamily="18" charset="0"/>
              </a:rPr>
              <a:t>o vydaní, dočasnom pozastavení a zrušení licencie (§ 68 až 74</a:t>
            </a:r>
            <a:r>
              <a:rPr lang="sk-SK" dirty="0" smtClean="0">
                <a:latin typeface="Times New Roman" panose="02020603050405020304" pitchFamily="18" charset="0"/>
                <a:cs typeface="Times New Roman" panose="02020603050405020304" pitchFamily="18" charset="0"/>
              </a:rPr>
              <a:t>)</a:t>
            </a:r>
            <a:endParaRPr lang="sk-SK" dirty="0">
              <a:latin typeface="Times New Roman" panose="02020603050405020304" pitchFamily="18" charset="0"/>
              <a:cs typeface="Times New Roman" panose="02020603050405020304" pitchFamily="18" charset="0"/>
            </a:endParaRPr>
          </a:p>
          <a:p>
            <a:pPr lvl="0" latinLnBrk="1"/>
            <a:r>
              <a:rPr lang="sk-SK" dirty="0">
                <a:latin typeface="Times New Roman" panose="02020603050405020304" pitchFamily="18" charset="0"/>
                <a:cs typeface="Times New Roman" panose="02020603050405020304" pitchFamily="18" charset="0"/>
              </a:rPr>
              <a:t>K</a:t>
            </a:r>
            <a:r>
              <a:rPr lang="sk-SK" dirty="0" smtClean="0">
                <a:latin typeface="Times New Roman" panose="02020603050405020304" pitchFamily="18" charset="0"/>
                <a:cs typeface="Times New Roman" panose="02020603050405020304" pitchFamily="18" charset="0"/>
              </a:rPr>
              <a:t>ontroluje </a:t>
            </a:r>
            <a:r>
              <a:rPr lang="sk-SK" dirty="0">
                <a:latin typeface="Times New Roman" panose="02020603050405020304" pitchFamily="18" charset="0"/>
                <a:cs typeface="Times New Roman" panose="02020603050405020304" pitchFamily="18" charset="0"/>
              </a:rPr>
              <a:t>dodržiavanie povinností členov komory (§ 52 ods. 2</a:t>
            </a:r>
            <a:r>
              <a:rPr lang="sk-SK" dirty="0" smtClean="0">
                <a:latin typeface="Times New Roman" panose="02020603050405020304" pitchFamily="18" charset="0"/>
                <a:cs typeface="Times New Roman" panose="02020603050405020304" pitchFamily="18" charset="0"/>
              </a:rPr>
              <a:t>)</a:t>
            </a:r>
            <a:endParaRPr lang="sk-SK" dirty="0">
              <a:latin typeface="Times New Roman" panose="02020603050405020304" pitchFamily="18" charset="0"/>
              <a:cs typeface="Times New Roman" panose="02020603050405020304" pitchFamily="18" charset="0"/>
            </a:endParaRPr>
          </a:p>
          <a:p>
            <a:pPr lvl="0" latinLnBrk="1"/>
            <a:r>
              <a:rPr lang="sk-SK" dirty="0">
                <a:latin typeface="Times New Roman" panose="02020603050405020304" pitchFamily="18" charset="0"/>
                <a:cs typeface="Times New Roman" panose="02020603050405020304" pitchFamily="18" charset="0"/>
              </a:rPr>
              <a:t>R</a:t>
            </a:r>
            <a:r>
              <a:rPr lang="sk-SK" dirty="0" smtClean="0">
                <a:latin typeface="Times New Roman" panose="02020603050405020304" pitchFamily="18" charset="0"/>
                <a:cs typeface="Times New Roman" panose="02020603050405020304" pitchFamily="18" charset="0"/>
              </a:rPr>
              <a:t>ozhoduje </a:t>
            </a:r>
            <a:r>
              <a:rPr lang="sk-SK" dirty="0">
                <a:latin typeface="Times New Roman" panose="02020603050405020304" pitchFamily="18" charset="0"/>
                <a:cs typeface="Times New Roman" panose="02020603050405020304" pitchFamily="18" charset="0"/>
              </a:rPr>
              <a:t>o disciplinárnych opatreniach (§ 65 až 67</a:t>
            </a:r>
            <a:r>
              <a:rPr lang="sk-SK" dirty="0" smtClean="0">
                <a:latin typeface="Times New Roman" panose="02020603050405020304" pitchFamily="18" charset="0"/>
                <a:cs typeface="Times New Roman" panose="02020603050405020304" pitchFamily="18" charset="0"/>
              </a:rPr>
              <a:t>)</a:t>
            </a:r>
            <a:endParaRPr lang="sk-SK" dirty="0">
              <a:latin typeface="Times New Roman" panose="02020603050405020304" pitchFamily="18" charset="0"/>
              <a:cs typeface="Times New Roman" panose="02020603050405020304" pitchFamily="18" charset="0"/>
            </a:endParaRPr>
          </a:p>
          <a:p>
            <a:pPr lvl="0" latinLnBrk="1"/>
            <a:r>
              <a:rPr lang="sk-SK" dirty="0">
                <a:latin typeface="Times New Roman" panose="02020603050405020304" pitchFamily="18" charset="0"/>
                <a:cs typeface="Times New Roman" panose="02020603050405020304" pitchFamily="18" charset="0"/>
              </a:rPr>
              <a:t>S</a:t>
            </a:r>
            <a:r>
              <a:rPr lang="sk-SK" dirty="0" smtClean="0">
                <a:latin typeface="Times New Roman" panose="02020603050405020304" pitchFamily="18" charset="0"/>
                <a:cs typeface="Times New Roman" panose="02020603050405020304" pitchFamily="18" charset="0"/>
              </a:rPr>
              <a:t>polupracuje </a:t>
            </a:r>
            <a:r>
              <a:rPr lang="sk-SK" dirty="0">
                <a:latin typeface="Times New Roman" panose="02020603050405020304" pitchFamily="18" charset="0"/>
                <a:cs typeface="Times New Roman" panose="02020603050405020304" pitchFamily="18" charset="0"/>
              </a:rPr>
              <a:t>so samosprávnym krajom pri tvorbe verejnej siete, ak je verejná sieť menšia ako minimálna sieť,</a:t>
            </a:r>
          </a:p>
          <a:p>
            <a:pPr lvl="0" latinLnBrk="1"/>
            <a:r>
              <a:rPr lang="sk-SK" dirty="0">
                <a:latin typeface="Times New Roman" panose="02020603050405020304" pitchFamily="18" charset="0"/>
                <a:cs typeface="Times New Roman" panose="02020603050405020304" pitchFamily="18" charset="0"/>
              </a:rPr>
              <a:t>R</a:t>
            </a:r>
            <a:r>
              <a:rPr lang="sk-SK" dirty="0" smtClean="0">
                <a:latin typeface="Times New Roman" panose="02020603050405020304" pitchFamily="18" charset="0"/>
                <a:cs typeface="Times New Roman" panose="02020603050405020304" pitchFamily="18" charset="0"/>
              </a:rPr>
              <a:t>ozhoduje </a:t>
            </a:r>
            <a:r>
              <a:rPr lang="sk-SK" dirty="0">
                <a:latin typeface="Times New Roman" panose="02020603050405020304" pitchFamily="18" charset="0"/>
                <a:cs typeface="Times New Roman" panose="02020603050405020304" pitchFamily="18" charset="0"/>
              </a:rPr>
              <a:t>o uložení pokuty (§ 82 ods. 2 a 4</a:t>
            </a:r>
            <a:r>
              <a:rPr lang="sk-SK" dirty="0" smtClean="0">
                <a:latin typeface="Times New Roman" panose="02020603050405020304" pitchFamily="18" charset="0"/>
                <a:cs typeface="Times New Roman" panose="02020603050405020304" pitchFamily="18" charset="0"/>
              </a:rPr>
              <a:t>)</a:t>
            </a:r>
            <a:endParaRPr lang="sk-SK" dirty="0">
              <a:latin typeface="Times New Roman" panose="02020603050405020304" pitchFamily="18" charset="0"/>
              <a:cs typeface="Times New Roman" panose="02020603050405020304" pitchFamily="18" charset="0"/>
            </a:endParaRPr>
          </a:p>
          <a:p>
            <a:pPr lvl="0" latinLnBrk="1"/>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edie </a:t>
            </a:r>
            <a:r>
              <a:rPr lang="sk-SK" dirty="0">
                <a:latin typeface="Times New Roman" panose="02020603050405020304" pitchFamily="18" charset="0"/>
                <a:cs typeface="Times New Roman" panose="02020603050405020304" pitchFamily="18" charset="0"/>
              </a:rPr>
              <a:t>register </a:t>
            </a:r>
            <a:r>
              <a:rPr lang="sk-SK" dirty="0" smtClean="0">
                <a:latin typeface="Times New Roman" panose="02020603050405020304" pitchFamily="18" charset="0"/>
                <a:cs typeface="Times New Roman" panose="02020603050405020304" pitchFamily="18" charset="0"/>
              </a:rPr>
              <a:t>licencií</a:t>
            </a:r>
            <a:endParaRPr lang="sk-SK" dirty="0">
              <a:latin typeface="Times New Roman" panose="02020603050405020304" pitchFamily="18" charset="0"/>
              <a:cs typeface="Times New Roman" panose="02020603050405020304" pitchFamily="18" charset="0"/>
            </a:endParaRPr>
          </a:p>
          <a:p>
            <a:endParaRPr lang="sk-SK" dirty="0"/>
          </a:p>
        </p:txBody>
      </p:sp>
    </p:spTree>
    <p:extLst>
      <p:ext uri="{BB962C8B-B14F-4D97-AF65-F5344CB8AC3E}">
        <p14:creationId xmlns:p14="http://schemas.microsoft.com/office/powerpoint/2010/main" val="3997617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latin typeface="Times New Roman" panose="02020603050405020304" pitchFamily="18" charset="0"/>
                <a:cs typeface="Times New Roman" panose="02020603050405020304" pitchFamily="18" charset="0"/>
              </a:rPr>
              <a:t>Komora ďalej </a:t>
            </a:r>
            <a:endParaRPr lang="sk-SK" sz="3200" dirty="0">
              <a:latin typeface="Times New Roman" panose="02020603050405020304" pitchFamily="18" charset="0"/>
              <a:cs typeface="Times New Roman" panose="02020603050405020304" pitchFamily="18" charset="0"/>
            </a:endParaRPr>
          </a:p>
        </p:txBody>
      </p:sp>
      <p:sp>
        <p:nvSpPr>
          <p:cNvPr id="3" name="Zástupný objekt pre obsah 2"/>
          <p:cNvSpPr>
            <a:spLocks noGrp="1"/>
          </p:cNvSpPr>
          <p:nvPr>
            <p:ph idx="1"/>
          </p:nvPr>
        </p:nvSpPr>
        <p:spPr/>
        <p:txBody>
          <a:bodyPr>
            <a:normAutofit/>
          </a:bodyPr>
          <a:lstStyle/>
          <a:p>
            <a:pPr algn="just"/>
            <a:r>
              <a:rPr lang="sk-SK" dirty="0">
                <a:latin typeface="Times New Roman" panose="02020603050405020304" pitchFamily="18" charset="0"/>
                <a:cs typeface="Times New Roman" panose="02020603050405020304" pitchFamily="18" charset="0"/>
              </a:rPr>
              <a:t>S</a:t>
            </a:r>
            <a:r>
              <a:rPr lang="sk-SK" dirty="0" smtClean="0">
                <a:latin typeface="Times New Roman" panose="02020603050405020304" pitchFamily="18" charset="0"/>
                <a:cs typeface="Times New Roman" panose="02020603050405020304" pitchFamily="18" charset="0"/>
              </a:rPr>
              <a:t>polupracuje </a:t>
            </a:r>
            <a:r>
              <a:rPr lang="sk-SK" dirty="0">
                <a:latin typeface="Times New Roman" panose="02020603050405020304" pitchFamily="18" charset="0"/>
                <a:cs typeface="Times New Roman" panose="02020603050405020304" pitchFamily="18" charset="0"/>
              </a:rPr>
              <a:t>s príslušným orgánom štátnej správy pri výkone </a:t>
            </a:r>
            <a:r>
              <a:rPr lang="sk-SK" dirty="0" smtClean="0">
                <a:latin typeface="Times New Roman" panose="02020603050405020304" pitchFamily="18" charset="0"/>
                <a:cs typeface="Times New Roman" panose="02020603050405020304" pitchFamily="18" charset="0"/>
              </a:rPr>
              <a:t>dozoru                 </a:t>
            </a:r>
            <a:r>
              <a:rPr lang="sk-SK" dirty="0">
                <a:latin typeface="Times New Roman" panose="02020603050405020304" pitchFamily="18" charset="0"/>
                <a:cs typeface="Times New Roman" panose="02020603050405020304" pitchFamily="18" charset="0"/>
              </a:rPr>
              <a:t>nad dodržiavaním podmienok na prevádzkovanie zdravotníckych </a:t>
            </a:r>
            <a:r>
              <a:rPr lang="sk-SK" dirty="0" smtClean="0">
                <a:latin typeface="Times New Roman" panose="02020603050405020304" pitchFamily="18" charset="0"/>
                <a:cs typeface="Times New Roman" panose="02020603050405020304" pitchFamily="18" charset="0"/>
              </a:rPr>
              <a:t>zariadení</a:t>
            </a:r>
          </a:p>
          <a:p>
            <a:pPr algn="just"/>
            <a:r>
              <a:rPr lang="sk-SK" dirty="0">
                <a:latin typeface="Times New Roman" panose="02020603050405020304" pitchFamily="18" charset="0"/>
                <a:cs typeface="Times New Roman" panose="02020603050405020304" pitchFamily="18" charset="0"/>
              </a:rPr>
              <a:t>S</a:t>
            </a:r>
            <a:r>
              <a:rPr lang="sk-SK" dirty="0" smtClean="0">
                <a:latin typeface="Times New Roman" panose="02020603050405020304" pitchFamily="18" charset="0"/>
                <a:cs typeface="Times New Roman" panose="02020603050405020304" pitchFamily="18" charset="0"/>
              </a:rPr>
              <a:t>polupracuje </a:t>
            </a:r>
            <a:r>
              <a:rPr lang="sk-SK" dirty="0">
                <a:latin typeface="Times New Roman" panose="02020603050405020304" pitchFamily="18" charset="0"/>
                <a:cs typeface="Times New Roman" panose="02020603050405020304" pitchFamily="18" charset="0"/>
              </a:rPr>
              <a:t>s ministerstvom zdravotníctva, s profesiovými združeniami </a:t>
            </a:r>
            <a:r>
              <a:rPr lang="sk-SK" dirty="0" smtClean="0">
                <a:latin typeface="Times New Roman" panose="02020603050405020304" pitchFamily="18" charset="0"/>
                <a:cs typeface="Times New Roman" panose="02020603050405020304" pitchFamily="18" charset="0"/>
              </a:rPr>
              <a:t>               a občianskymi </a:t>
            </a:r>
            <a:r>
              <a:rPr lang="sk-SK" dirty="0">
                <a:latin typeface="Times New Roman" panose="02020603050405020304" pitchFamily="18" charset="0"/>
                <a:cs typeface="Times New Roman" panose="02020603050405020304" pitchFamily="18" charset="0"/>
              </a:rPr>
              <a:t>združeniami, odbornými spoločnosťami, vzdelávacími ustanovizňami a s ďalšími právnickými osobami a fyzickými </a:t>
            </a:r>
            <a:r>
              <a:rPr lang="sk-SK" dirty="0" smtClean="0">
                <a:latin typeface="Times New Roman" panose="02020603050405020304" pitchFamily="18" charset="0"/>
                <a:cs typeface="Times New Roman" panose="02020603050405020304" pitchFamily="18" charset="0"/>
              </a:rPr>
              <a:t>osobami                    </a:t>
            </a:r>
            <a:r>
              <a:rPr lang="sk-SK" dirty="0">
                <a:latin typeface="Times New Roman" panose="02020603050405020304" pitchFamily="18" charset="0"/>
                <a:cs typeface="Times New Roman" panose="02020603050405020304" pitchFamily="18" charset="0"/>
              </a:rPr>
              <a:t>v zdravotníctve a s príslušnými orgánmi členských štátov vo veciach súvisiacich </a:t>
            </a:r>
            <a:r>
              <a:rPr lang="sk-SK" dirty="0" smtClean="0">
                <a:latin typeface="Times New Roman" panose="02020603050405020304" pitchFamily="18" charset="0"/>
                <a:cs typeface="Times New Roman" panose="02020603050405020304" pitchFamily="18" charset="0"/>
              </a:rPr>
              <a:t>    s </a:t>
            </a:r>
            <a:r>
              <a:rPr lang="sk-SK" dirty="0">
                <a:latin typeface="Times New Roman" panose="02020603050405020304" pitchFamily="18" charset="0"/>
                <a:cs typeface="Times New Roman" panose="02020603050405020304" pitchFamily="18" charset="0"/>
              </a:rPr>
              <a:t>výkonom zdravotníckeho </a:t>
            </a:r>
            <a:r>
              <a:rPr lang="sk-SK" dirty="0" smtClean="0">
                <a:latin typeface="Times New Roman" panose="02020603050405020304" pitchFamily="18" charset="0"/>
                <a:cs typeface="Times New Roman" panose="02020603050405020304" pitchFamily="18" charset="0"/>
              </a:rPr>
              <a:t>povolania</a:t>
            </a:r>
          </a:p>
          <a:p>
            <a:pPr algn="just"/>
            <a:r>
              <a:rPr lang="sk-SK" dirty="0">
                <a:latin typeface="Times New Roman" panose="02020603050405020304" pitchFamily="18" charset="0"/>
                <a:cs typeface="Times New Roman" panose="02020603050405020304" pitchFamily="18" charset="0"/>
              </a:rPr>
              <a:t>O</a:t>
            </a:r>
            <a:r>
              <a:rPr lang="sk-SK" dirty="0" smtClean="0">
                <a:latin typeface="Times New Roman" panose="02020603050405020304" pitchFamily="18" charset="0"/>
                <a:cs typeface="Times New Roman" panose="02020603050405020304" pitchFamily="18" charset="0"/>
              </a:rPr>
              <a:t>znamuje </a:t>
            </a:r>
            <a:r>
              <a:rPr lang="sk-SK" dirty="0">
                <a:latin typeface="Times New Roman" panose="02020603050405020304" pitchFamily="18" charset="0"/>
                <a:cs typeface="Times New Roman" panose="02020603050405020304" pitchFamily="18" charset="0"/>
              </a:rPr>
              <a:t>ministerstvu zdravotníctva, úradu pre dohľad a príslušným orgánom členských štátov skutočnosti o disciplinárnom konaní alebo iné skutočnosti, ktoré môžu mať závažný vplyv na výkon zdravotníckeho povolania na území Slovenskej republiky, ak tieto skutočnosti môžu mať závažný vplyv na výkon zdravotníckeho povolania tejto osoby aj na území príslušného členského štátu</a:t>
            </a:r>
          </a:p>
        </p:txBody>
      </p:sp>
    </p:spTree>
    <p:extLst>
      <p:ext uri="{BB962C8B-B14F-4D97-AF65-F5344CB8AC3E}">
        <p14:creationId xmlns:p14="http://schemas.microsoft.com/office/powerpoint/2010/main" val="40137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Komora ďalej </a:t>
            </a:r>
            <a:endParaRPr lang="sk-SK" sz="3200" dirty="0"/>
          </a:p>
        </p:txBody>
      </p:sp>
      <p:sp>
        <p:nvSpPr>
          <p:cNvPr id="3" name="Zástupný objekt pre obsah 2"/>
          <p:cNvSpPr>
            <a:spLocks noGrp="1"/>
          </p:cNvSpPr>
          <p:nvPr>
            <p:ph idx="1"/>
          </p:nvPr>
        </p:nvSpPr>
        <p:spPr/>
        <p:txBody>
          <a:bodyPr/>
          <a:lstStyle/>
          <a:p>
            <a:pPr algn="just"/>
            <a:r>
              <a:rPr lang="sk-SK" dirty="0">
                <a:latin typeface="Times New Roman" panose="02020603050405020304" pitchFamily="18" charset="0"/>
                <a:cs typeface="Times New Roman" panose="02020603050405020304" pitchFamily="18" charset="0"/>
              </a:rPr>
              <a:t>Z</a:t>
            </a:r>
            <a:r>
              <a:rPr lang="sk-SK" dirty="0" smtClean="0">
                <a:latin typeface="Times New Roman" panose="02020603050405020304" pitchFamily="18" charset="0"/>
                <a:cs typeface="Times New Roman" panose="02020603050405020304" pitchFamily="18" charset="0"/>
              </a:rPr>
              <a:t>účastňuje </a:t>
            </a:r>
            <a:r>
              <a:rPr lang="sk-SK" dirty="0">
                <a:latin typeface="Times New Roman" panose="02020603050405020304" pitchFamily="18" charset="0"/>
                <a:cs typeface="Times New Roman" panose="02020603050405020304" pitchFamily="18" charset="0"/>
              </a:rPr>
              <a:t>sa na tvorbe všeobecne záväzných právnych predpisov </a:t>
            </a:r>
            <a:r>
              <a:rPr lang="sk-SK" dirty="0" smtClean="0">
                <a:latin typeface="Times New Roman" panose="02020603050405020304" pitchFamily="18" charset="0"/>
                <a:cs typeface="Times New Roman" panose="02020603050405020304" pitchFamily="18" charset="0"/>
              </a:rPr>
              <a:t>súvisiacich       </a:t>
            </a:r>
            <a:r>
              <a:rPr lang="sk-SK" dirty="0">
                <a:latin typeface="Times New Roman" panose="02020603050405020304" pitchFamily="18" charset="0"/>
                <a:cs typeface="Times New Roman" panose="02020603050405020304" pitchFamily="18" charset="0"/>
              </a:rPr>
              <a:t>s výkonom zdravotníckeho povolania a s poskytovaním zdravotnej </a:t>
            </a:r>
            <a:r>
              <a:rPr lang="sk-SK" dirty="0" smtClean="0">
                <a:latin typeface="Times New Roman" panose="02020603050405020304" pitchFamily="18" charset="0"/>
                <a:cs typeface="Times New Roman" panose="02020603050405020304" pitchFamily="18" charset="0"/>
              </a:rPr>
              <a:t>starostlivosti</a:t>
            </a:r>
          </a:p>
          <a:p>
            <a:pPr algn="just"/>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ydáva </a:t>
            </a:r>
            <a:r>
              <a:rPr lang="sk-SK" dirty="0">
                <a:latin typeface="Times New Roman" panose="02020603050405020304" pitchFamily="18" charset="0"/>
                <a:cs typeface="Times New Roman" panose="02020603050405020304" pitchFamily="18" charset="0"/>
              </a:rPr>
              <a:t>vnútorné predpisy </a:t>
            </a:r>
            <a:r>
              <a:rPr lang="sk-SK" dirty="0" smtClean="0">
                <a:latin typeface="Times New Roman" panose="02020603050405020304" pitchFamily="18" charset="0"/>
                <a:cs typeface="Times New Roman" panose="02020603050405020304" pitchFamily="18" charset="0"/>
              </a:rPr>
              <a:t>komory</a:t>
            </a:r>
          </a:p>
          <a:p>
            <a:pPr algn="just"/>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ydáva </a:t>
            </a:r>
            <a:r>
              <a:rPr lang="sk-SK" dirty="0">
                <a:latin typeface="Times New Roman" panose="02020603050405020304" pitchFamily="18" charset="0"/>
                <a:cs typeface="Times New Roman" panose="02020603050405020304" pitchFamily="18" charset="0"/>
              </a:rPr>
              <a:t>stanoviská k etickým otázkam výkonu zdravotníckeho </a:t>
            </a:r>
            <a:r>
              <a:rPr lang="sk-SK" dirty="0" smtClean="0">
                <a:latin typeface="Times New Roman" panose="02020603050405020304" pitchFamily="18" charset="0"/>
                <a:cs typeface="Times New Roman" panose="02020603050405020304" pitchFamily="18" charset="0"/>
              </a:rPr>
              <a:t>povolania</a:t>
            </a:r>
          </a:p>
          <a:p>
            <a:pPr algn="just"/>
            <a:r>
              <a:rPr lang="sk-SK" dirty="0">
                <a:latin typeface="Times New Roman" panose="02020603050405020304" pitchFamily="18" charset="0"/>
                <a:cs typeface="Times New Roman" panose="02020603050405020304" pitchFamily="18" charset="0"/>
              </a:rPr>
              <a:t>M</a:t>
            </a:r>
            <a:r>
              <a:rPr lang="sk-SK" dirty="0" smtClean="0">
                <a:latin typeface="Times New Roman" panose="02020603050405020304" pitchFamily="18" charset="0"/>
                <a:cs typeface="Times New Roman" panose="02020603050405020304" pitchFamily="18" charset="0"/>
              </a:rPr>
              <a:t>ôže </a:t>
            </a:r>
            <a:r>
              <a:rPr lang="sk-SK" dirty="0">
                <a:latin typeface="Times New Roman" panose="02020603050405020304" pitchFamily="18" charset="0"/>
                <a:cs typeface="Times New Roman" panose="02020603050405020304" pitchFamily="18" charset="0"/>
              </a:rPr>
              <a:t>vykonávať podnikateľskú činnosť vo vlastnom mene v oblasti vzdelávania, vydávania odborných časopisov a publikácií na podporu plnenia svojich </a:t>
            </a:r>
            <a:r>
              <a:rPr lang="sk-SK" dirty="0" smtClean="0">
                <a:latin typeface="Times New Roman" panose="02020603050405020304" pitchFamily="18" charset="0"/>
                <a:cs typeface="Times New Roman" panose="02020603050405020304" pitchFamily="18" charset="0"/>
              </a:rPr>
              <a:t>úloh         a v </a:t>
            </a:r>
            <a:r>
              <a:rPr lang="sk-SK" dirty="0">
                <a:latin typeface="Times New Roman" panose="02020603050405020304" pitchFamily="18" charset="0"/>
                <a:cs typeface="Times New Roman" panose="02020603050405020304" pitchFamily="18" charset="0"/>
              </a:rPr>
              <a:t>súlade so svojím </a:t>
            </a:r>
            <a:r>
              <a:rPr lang="sk-SK" dirty="0" smtClean="0">
                <a:latin typeface="Times New Roman" panose="02020603050405020304" pitchFamily="18" charset="0"/>
                <a:cs typeface="Times New Roman" panose="02020603050405020304" pitchFamily="18" charset="0"/>
              </a:rPr>
              <a:t>postavením</a:t>
            </a:r>
          </a:p>
          <a:p>
            <a:pPr algn="just"/>
            <a:r>
              <a:rPr lang="sk-SK" dirty="0">
                <a:latin typeface="Times New Roman" panose="02020603050405020304" pitchFamily="18" charset="0"/>
                <a:cs typeface="Times New Roman" panose="02020603050405020304" pitchFamily="18" charset="0"/>
              </a:rPr>
              <a:t>V</a:t>
            </a:r>
            <a:r>
              <a:rPr lang="sk-SK" dirty="0" smtClean="0">
                <a:latin typeface="Times New Roman" panose="02020603050405020304" pitchFamily="18" charset="0"/>
                <a:cs typeface="Times New Roman" panose="02020603050405020304" pitchFamily="18" charset="0"/>
              </a:rPr>
              <a:t>ykonáva </a:t>
            </a:r>
            <a:r>
              <a:rPr lang="sk-SK" dirty="0">
                <a:latin typeface="Times New Roman" panose="02020603050405020304" pitchFamily="18" charset="0"/>
                <a:cs typeface="Times New Roman" panose="02020603050405020304" pitchFamily="18" charset="0"/>
              </a:rPr>
              <a:t>ďalšie činnosti, ak to ustanovuje </a:t>
            </a:r>
            <a:r>
              <a:rPr lang="sk-SK" dirty="0" smtClean="0">
                <a:latin typeface="Times New Roman" panose="02020603050405020304" pitchFamily="18" charset="0"/>
                <a:cs typeface="Times New Roman" panose="02020603050405020304" pitchFamily="18" charset="0"/>
              </a:rPr>
              <a:t>zákon</a:t>
            </a:r>
          </a:p>
          <a:p>
            <a:pPr algn="just"/>
            <a:r>
              <a:rPr lang="sk-SK" dirty="0">
                <a:latin typeface="Times New Roman" panose="02020603050405020304" pitchFamily="18" charset="0"/>
                <a:cs typeface="Times New Roman" panose="02020603050405020304" pitchFamily="18" charset="0"/>
              </a:rPr>
              <a:t>R</a:t>
            </a:r>
            <a:r>
              <a:rPr lang="sk-SK" dirty="0" smtClean="0">
                <a:latin typeface="Times New Roman" panose="02020603050405020304" pitchFamily="18" charset="0"/>
                <a:cs typeface="Times New Roman" panose="02020603050405020304" pitchFamily="18" charset="0"/>
              </a:rPr>
              <a:t>ieši </a:t>
            </a:r>
            <a:r>
              <a:rPr lang="sk-SK" dirty="0">
                <a:latin typeface="Times New Roman" panose="02020603050405020304" pitchFamily="18" charset="0"/>
                <a:cs typeface="Times New Roman" panose="02020603050405020304" pitchFamily="18" charset="0"/>
              </a:rPr>
              <a:t>podnety, návrhy a sťažnosti na poskytovanie zdravotnej starostlivosti</a:t>
            </a:r>
            <a:endParaRPr lang="sk-SK" dirty="0" smtClean="0">
              <a:latin typeface="Times New Roman" panose="02020603050405020304" pitchFamily="18" charset="0"/>
              <a:cs typeface="Times New Roman" panose="02020603050405020304" pitchFamily="18" charset="0"/>
            </a:endParaRPr>
          </a:p>
          <a:p>
            <a:pPr algn="just"/>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226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a:latin typeface="Times New Roman" panose="02020603050405020304" pitchFamily="18" charset="0"/>
                <a:cs typeface="Times New Roman" panose="02020603050405020304" pitchFamily="18" charset="0"/>
              </a:rPr>
              <a:t>Komora ďalej </a:t>
            </a:r>
            <a:endParaRPr lang="sk-SK" sz="3200" dirty="0"/>
          </a:p>
        </p:txBody>
      </p:sp>
      <p:sp>
        <p:nvSpPr>
          <p:cNvPr id="3" name="Zástupný objekt pre obsah 2"/>
          <p:cNvSpPr>
            <a:spLocks noGrp="1"/>
          </p:cNvSpPr>
          <p:nvPr>
            <p:ph idx="1"/>
          </p:nvPr>
        </p:nvSpPr>
        <p:spPr/>
        <p:txBody>
          <a:bodyPr/>
          <a:lstStyle/>
          <a:p>
            <a:pPr algn="just"/>
            <a:r>
              <a:rPr lang="sk-SK" dirty="0">
                <a:latin typeface="Times New Roman" panose="02020603050405020304" pitchFamily="18" charset="0"/>
                <a:cs typeface="Times New Roman" panose="02020603050405020304" pitchFamily="18" charset="0"/>
              </a:rPr>
              <a:t>N</a:t>
            </a:r>
            <a:r>
              <a:rPr lang="sk-SK" dirty="0" smtClean="0">
                <a:latin typeface="Times New Roman" panose="02020603050405020304" pitchFamily="18" charset="0"/>
                <a:cs typeface="Times New Roman" panose="02020603050405020304" pitchFamily="18" charset="0"/>
              </a:rPr>
              <a:t>avrhuje </a:t>
            </a:r>
            <a:r>
              <a:rPr lang="sk-SK" dirty="0">
                <a:latin typeface="Times New Roman" panose="02020603050405020304" pitchFamily="18" charset="0"/>
                <a:cs typeface="Times New Roman" panose="02020603050405020304" pitchFamily="18" charset="0"/>
              </a:rPr>
              <a:t>zástupcov komory do predmetových maturitných komisií v stredných zdravotníckych školách, do skúšobných komisií pri absolventských skúškach </a:t>
            </a:r>
            <a:r>
              <a:rPr lang="sk-SK" dirty="0" smtClean="0">
                <a:latin typeface="Times New Roman" panose="02020603050405020304" pitchFamily="18" charset="0"/>
                <a:cs typeface="Times New Roman" panose="02020603050405020304" pitchFamily="18" charset="0"/>
              </a:rPr>
              <a:t>       v </a:t>
            </a:r>
            <a:r>
              <a:rPr lang="sk-SK" dirty="0">
                <a:latin typeface="Times New Roman" panose="02020603050405020304" pitchFamily="18" charset="0"/>
                <a:cs typeface="Times New Roman" panose="02020603050405020304" pitchFamily="18" charset="0"/>
              </a:rPr>
              <a:t>stredných zdravotníckych školách a do skúšobných komisií pri záverečných skúškach v stredných zdravotníckych </a:t>
            </a:r>
            <a:r>
              <a:rPr lang="sk-SK" dirty="0" smtClean="0">
                <a:latin typeface="Times New Roman" panose="02020603050405020304" pitchFamily="18" charset="0"/>
                <a:cs typeface="Times New Roman" panose="02020603050405020304" pitchFamily="18" charset="0"/>
              </a:rPr>
              <a:t>školách</a:t>
            </a:r>
          </a:p>
          <a:p>
            <a:pPr marL="0" indent="0" algn="just">
              <a:buNone/>
            </a:pPr>
            <a:endParaRPr lang="sk-SK" dirty="0" smtClean="0">
              <a:latin typeface="Times New Roman" panose="02020603050405020304" pitchFamily="18" charset="0"/>
              <a:cs typeface="Times New Roman" panose="02020603050405020304" pitchFamily="18" charset="0"/>
            </a:endParaRPr>
          </a:p>
          <a:p>
            <a:pPr algn="just"/>
            <a:r>
              <a:rPr lang="sk-SK" dirty="0">
                <a:latin typeface="Times New Roman" panose="02020603050405020304" pitchFamily="18" charset="0"/>
                <a:cs typeface="Times New Roman" panose="02020603050405020304" pitchFamily="18" charset="0"/>
              </a:rPr>
              <a:t>P</a:t>
            </a:r>
            <a:r>
              <a:rPr lang="sk-SK" dirty="0" smtClean="0">
                <a:latin typeface="Times New Roman" panose="02020603050405020304" pitchFamily="18" charset="0"/>
                <a:cs typeface="Times New Roman" panose="02020603050405020304" pitchFamily="18" charset="0"/>
              </a:rPr>
              <a:t>lní </a:t>
            </a:r>
            <a:r>
              <a:rPr lang="sk-SK" dirty="0">
                <a:latin typeface="Times New Roman" panose="02020603050405020304" pitchFamily="18" charset="0"/>
                <a:cs typeface="Times New Roman" panose="02020603050405020304" pitchFamily="18" charset="0"/>
              </a:rPr>
              <a:t>úlohy podľa osobitného </a:t>
            </a:r>
            <a:r>
              <a:rPr lang="sk-SK" dirty="0" smtClean="0">
                <a:latin typeface="Times New Roman" panose="02020603050405020304" pitchFamily="18" charset="0"/>
                <a:cs typeface="Times New Roman" panose="02020603050405020304" pitchFamily="18" charset="0"/>
              </a:rPr>
              <a:t>predpisu</a:t>
            </a:r>
          </a:p>
          <a:p>
            <a:pPr algn="just"/>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6826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119</TotalTime>
  <Words>1081</Words>
  <Application>Microsoft Office PowerPoint</Application>
  <PresentationFormat>Širokouhlá</PresentationFormat>
  <Paragraphs>109</Paragraphs>
  <Slides>18</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18</vt:i4>
      </vt:variant>
    </vt:vector>
  </HeadingPairs>
  <TitlesOfParts>
    <vt:vector size="23" baseType="lpstr">
      <vt:lpstr>Arial</vt:lpstr>
      <vt:lpstr>Century Gothic</vt:lpstr>
      <vt:lpstr>Times New Roman</vt:lpstr>
      <vt:lpstr>Wingdings 3</vt:lpstr>
      <vt:lpstr>Ión</vt:lpstr>
      <vt:lpstr>Dôležitosť a členenie stavovských organizácií  vo fyzioterapii    </vt:lpstr>
      <vt:lpstr>Slovenská komora fyzioterapeutov</vt:lpstr>
      <vt:lpstr>Postavenie komory</vt:lpstr>
      <vt:lpstr>Úlohy komory</vt:lpstr>
      <vt:lpstr>Úlohy komory</vt:lpstr>
      <vt:lpstr>Úlohy komory</vt:lpstr>
      <vt:lpstr>Komora ďalej </vt:lpstr>
      <vt:lpstr>Komora ďalej </vt:lpstr>
      <vt:lpstr>Komora ďalej </vt:lpstr>
      <vt:lpstr>Orgány SKF</vt:lpstr>
      <vt:lpstr>Regionálne komory</vt:lpstr>
      <vt:lpstr>Registrácia a Členstvo</vt:lpstr>
      <vt:lpstr>Registrácia a Členstvo</vt:lpstr>
      <vt:lpstr>Registrácia a Členstvo</vt:lpstr>
      <vt:lpstr>Registrácia a Členstvo</vt:lpstr>
      <vt:lpstr>Povinnosti člena</vt:lpstr>
      <vt:lpstr>Povinnosti člena</vt:lpstr>
      <vt:lpstr>Záver</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Dôležitosť a členenie stavovských organizácií  vo fyzioterapii   </dc:title>
  <dc:creator>MIlan</dc:creator>
  <cp:lastModifiedBy>MIlan</cp:lastModifiedBy>
  <cp:revision>20</cp:revision>
  <dcterms:created xsi:type="dcterms:W3CDTF">2024-11-27T15:42:42Z</dcterms:created>
  <dcterms:modified xsi:type="dcterms:W3CDTF">2024-12-06T15:23:28Z</dcterms:modified>
</cp:coreProperties>
</file>