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1" r:id="rId5"/>
    <p:sldId id="260" r:id="rId6"/>
    <p:sldId id="263" r:id="rId7"/>
    <p:sldId id="264" r:id="rId8"/>
    <p:sldId id="265" r:id="rId9"/>
    <p:sldId id="266" r:id="rId10"/>
    <p:sldId id="268" r:id="rId11"/>
    <p:sldId id="269" r:id="rId12"/>
    <p:sldId id="267" r:id="rId13"/>
    <p:sldId id="262" r:id="rId14"/>
  </p:sldIdLst>
  <p:sldSz cx="12192000" cy="6858000"/>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0BAB0-C3F1-7A7A-7285-B4EF500CFB8A}"/>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GB"/>
              <a:t>Click to edit Master title style</a:t>
            </a:r>
            <a:endParaRPr lang="sk-SK"/>
          </a:p>
        </p:txBody>
      </p:sp>
      <p:sp>
        <p:nvSpPr>
          <p:cNvPr id="3" name="Subtitle 2">
            <a:extLst>
              <a:ext uri="{FF2B5EF4-FFF2-40B4-BE49-F238E27FC236}">
                <a16:creationId xmlns:a16="http://schemas.microsoft.com/office/drawing/2014/main" id="{E4CE3134-91C6-C171-9924-45DFA9F3DFBF}"/>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sk-SK"/>
          </a:p>
        </p:txBody>
      </p:sp>
    </p:spTree>
    <p:extLst>
      <p:ext uri="{BB962C8B-B14F-4D97-AF65-F5344CB8AC3E}">
        <p14:creationId xmlns:p14="http://schemas.microsoft.com/office/powerpoint/2010/main" val="205640955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6000">
              <a:schemeClr val="bg1"/>
            </a:gs>
            <a:gs pos="53000">
              <a:schemeClr val="accent4">
                <a:lumMod val="40000"/>
                <a:lumOff val="60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33935314"/>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komorafyzioterapeutov.sk/wp-content/uploads/2017/07/Lekarsky-posudok.doc" TargetMode="External"/><Relationship Id="rId2" Type="http://schemas.openxmlformats.org/officeDocument/2006/relationships/hyperlink" Target="https://komorafyzioterapeutov.sk/wp-content/uploads/2017/07/%C4%8Cestne-vyhlasenie.doc"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639D4-E8E0-5983-9297-02D286352CAA}"/>
              </a:ext>
            </a:extLst>
          </p:cNvPr>
          <p:cNvSpPr>
            <a:spLocks noGrp="1"/>
          </p:cNvSpPr>
          <p:nvPr>
            <p:ph type="ctrTitle"/>
          </p:nvPr>
        </p:nvSpPr>
        <p:spPr>
          <a:xfrm>
            <a:off x="1524000" y="2076092"/>
            <a:ext cx="9144000" cy="2387600"/>
          </a:xfrm>
        </p:spPr>
        <p:txBody>
          <a:bodyPr/>
          <a:lstStyle/>
          <a:p>
            <a:r>
              <a:rPr lang="sk-SK" b="1" dirty="0"/>
              <a:t>Samostatná prax vo fyzioterapii</a:t>
            </a:r>
          </a:p>
        </p:txBody>
      </p:sp>
      <p:sp>
        <p:nvSpPr>
          <p:cNvPr id="4" name="TextBox 3">
            <a:extLst>
              <a:ext uri="{FF2B5EF4-FFF2-40B4-BE49-F238E27FC236}">
                <a16:creationId xmlns:a16="http://schemas.microsoft.com/office/drawing/2014/main" id="{8FFA8358-7029-CBDC-6BC6-D16C07A3F46B}"/>
              </a:ext>
            </a:extLst>
          </p:cNvPr>
          <p:cNvSpPr txBox="1"/>
          <p:nvPr/>
        </p:nvSpPr>
        <p:spPr>
          <a:xfrm>
            <a:off x="9497961" y="6194323"/>
            <a:ext cx="2487562" cy="369332"/>
          </a:xfrm>
          <a:prstGeom prst="rect">
            <a:avLst/>
          </a:prstGeom>
          <a:noFill/>
        </p:spPr>
        <p:txBody>
          <a:bodyPr wrap="square" rtlCol="0">
            <a:spAutoFit/>
          </a:bodyPr>
          <a:lstStyle/>
          <a:p>
            <a:r>
              <a:rPr lang="sk-SK" b="1" dirty="0"/>
              <a:t>Mgr. Petra Dubajová</a:t>
            </a:r>
          </a:p>
        </p:txBody>
      </p:sp>
      <p:sp>
        <p:nvSpPr>
          <p:cNvPr id="5" name="TextBox 4">
            <a:extLst>
              <a:ext uri="{FF2B5EF4-FFF2-40B4-BE49-F238E27FC236}">
                <a16:creationId xmlns:a16="http://schemas.microsoft.com/office/drawing/2014/main" id="{87FDDE8C-14C1-7FFE-C86B-B6B9E00914C6}"/>
              </a:ext>
            </a:extLst>
          </p:cNvPr>
          <p:cNvSpPr txBox="1"/>
          <p:nvPr/>
        </p:nvSpPr>
        <p:spPr>
          <a:xfrm>
            <a:off x="2644876" y="196645"/>
            <a:ext cx="7570839" cy="646331"/>
          </a:xfrm>
          <a:prstGeom prst="rect">
            <a:avLst/>
          </a:prstGeom>
          <a:noFill/>
        </p:spPr>
        <p:txBody>
          <a:bodyPr wrap="square" rtlCol="0">
            <a:spAutoFit/>
          </a:bodyPr>
          <a:lstStyle/>
          <a:p>
            <a:pPr algn="ctr"/>
            <a:r>
              <a:rPr lang="sk-SK" dirty="0"/>
              <a:t>Slovenská komora fyzioterapeutov</a:t>
            </a:r>
          </a:p>
          <a:p>
            <a:pPr algn="ctr"/>
            <a:r>
              <a:rPr lang="sk-SK" dirty="0"/>
              <a:t>Západoslovenský región Slovenskej komory fyzioterapeutov</a:t>
            </a:r>
          </a:p>
        </p:txBody>
      </p:sp>
      <p:pic>
        <p:nvPicPr>
          <p:cNvPr id="7" name="Picture 6" descr="A logo with a lightning bolt&#10;&#10;Description automatically generated">
            <a:extLst>
              <a:ext uri="{FF2B5EF4-FFF2-40B4-BE49-F238E27FC236}">
                <a16:creationId xmlns:a16="http://schemas.microsoft.com/office/drawing/2014/main" id="{28FD06A5-F97E-0182-4274-119B644583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89703" cy="1189703"/>
          </a:xfrm>
          <a:prstGeom prst="rect">
            <a:avLst/>
          </a:prstGeom>
        </p:spPr>
      </p:pic>
    </p:spTree>
    <p:extLst>
      <p:ext uri="{BB962C8B-B14F-4D97-AF65-F5344CB8AC3E}">
        <p14:creationId xmlns:p14="http://schemas.microsoft.com/office/powerpoint/2010/main" val="565656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0F15CE1-4403-4ABB-6FCD-4459876D7F64}"/>
            </a:ext>
          </a:extLst>
        </p:cNvPr>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CA81D1A8-46BA-8E26-0F51-E2156ACD27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a:extLst>
              <a:ext uri="{FF2B5EF4-FFF2-40B4-BE49-F238E27FC236}">
                <a16:creationId xmlns:a16="http://schemas.microsoft.com/office/drawing/2014/main" id="{75109F3E-8B08-5BCC-9BC9-B339DF2C0D9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32" name="Rectangle 31">
              <a:extLst>
                <a:ext uri="{FF2B5EF4-FFF2-40B4-BE49-F238E27FC236}">
                  <a16:creationId xmlns:a16="http://schemas.microsoft.com/office/drawing/2014/main" id="{50CAE9F6-AECA-4515-2D48-A110BCE218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2074CE01-5131-A0D0-958C-ACEBD3E1E6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8A256D3E-ACCD-299A-4261-46AD1D6F9B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Rectangle 27">
            <a:extLst>
              <a:ext uri="{FF2B5EF4-FFF2-40B4-BE49-F238E27FC236}">
                <a16:creationId xmlns:a16="http://schemas.microsoft.com/office/drawing/2014/main" id="{A3C6963E-69B2-F55B-67F2-DC10CCE73C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4AA8A1B-582B-DD38-19E3-35D9D04ACCA8}"/>
              </a:ext>
            </a:extLst>
          </p:cNvPr>
          <p:cNvSpPr>
            <a:spLocks noGrp="1"/>
          </p:cNvSpPr>
          <p:nvPr>
            <p:ph type="ctrTitle"/>
          </p:nvPr>
        </p:nvSpPr>
        <p:spPr>
          <a:xfrm>
            <a:off x="1043631" y="809898"/>
            <a:ext cx="9942716" cy="1554480"/>
          </a:xfrm>
        </p:spPr>
        <p:txBody>
          <a:bodyPr vert="horz" lIns="91440" tIns="45720" rIns="91440" bIns="45720" rtlCol="0" anchor="ctr">
            <a:normAutofit/>
          </a:bodyPr>
          <a:lstStyle/>
          <a:p>
            <a:pPr algn="l"/>
            <a:r>
              <a:rPr lang="sk-SK" sz="4800" dirty="0">
                <a:effectLst/>
                <a:ea typeface="Arial" panose="020B0604020202020204" pitchFamily="34" charset="0"/>
              </a:rPr>
              <a:t>Podmienky na vydanie povolenia</a:t>
            </a:r>
            <a:br>
              <a:rPr lang="sk-SK" sz="6000" dirty="0">
                <a:effectLst/>
                <a:ea typeface="Times New Roman" panose="02020603050405020304" pitchFamily="18" charset="0"/>
              </a:rPr>
            </a:br>
            <a:endParaRPr lang="en-US" sz="4800" kern="1200" dirty="0">
              <a:solidFill>
                <a:schemeClr val="tx1"/>
              </a:solidFill>
              <a:ea typeface="+mj-ea"/>
              <a:cs typeface="+mj-cs"/>
            </a:endParaRPr>
          </a:p>
        </p:txBody>
      </p:sp>
      <p:sp>
        <p:nvSpPr>
          <p:cNvPr id="3" name="Subtitle 2">
            <a:extLst>
              <a:ext uri="{FF2B5EF4-FFF2-40B4-BE49-F238E27FC236}">
                <a16:creationId xmlns:a16="http://schemas.microsoft.com/office/drawing/2014/main" id="{CA438430-98FB-E12D-9996-1760524E34B4}"/>
              </a:ext>
            </a:extLst>
          </p:cNvPr>
          <p:cNvSpPr>
            <a:spLocks noGrp="1"/>
          </p:cNvSpPr>
          <p:nvPr>
            <p:ph type="subTitle" idx="1"/>
          </p:nvPr>
        </p:nvSpPr>
        <p:spPr>
          <a:xfrm>
            <a:off x="702028" y="2916838"/>
            <a:ext cx="10254822" cy="4012373"/>
          </a:xfrm>
        </p:spPr>
        <p:txBody>
          <a:bodyPr vert="horz" lIns="91440" tIns="45720" rIns="91440" bIns="45720" rtlCol="0" anchor="ctr">
            <a:normAutofit/>
          </a:bodyPr>
          <a:lstStyle/>
          <a:p>
            <a:pPr algn="just">
              <a:lnSpc>
                <a:spcPct val="150000"/>
              </a:lnSpc>
            </a:pPr>
            <a:r>
              <a:rPr lang="sk-SK" sz="2000" b="0" i="0" dirty="0">
                <a:solidFill>
                  <a:srgbClr val="232323"/>
                </a:solidFill>
                <a:effectLst/>
                <a:latin typeface="+mj-lt"/>
              </a:rPr>
              <a:t>Úrad verejného zdravotníctva</a:t>
            </a:r>
          </a:p>
          <a:p>
            <a:pPr algn="just">
              <a:lnSpc>
                <a:spcPct val="150000"/>
              </a:lnSpc>
            </a:pPr>
            <a:r>
              <a:rPr lang="sk-SK" sz="2000" b="0" i="0" dirty="0">
                <a:solidFill>
                  <a:srgbClr val="232323"/>
                </a:solidFill>
                <a:effectLst/>
                <a:latin typeface="+mj-lt"/>
              </a:rPr>
              <a:t>44/2008 VÝNOS Ministerstva zdravotníctva Slovenskej republiky o minimálnych požiadavkách na personálne zabezpečenie a materiálno - technické vybavenie jednotlivých druhov zdravotníckych zariadení</a:t>
            </a:r>
          </a:p>
          <a:p>
            <a:pPr algn="just">
              <a:lnSpc>
                <a:spcPct val="150000"/>
              </a:lnSpc>
            </a:pPr>
            <a:r>
              <a:rPr lang="sk-SK" sz="2000" b="0" i="0" dirty="0">
                <a:solidFill>
                  <a:srgbClr val="232323"/>
                </a:solidFill>
                <a:effectLst/>
                <a:latin typeface="+mj-lt"/>
              </a:rPr>
              <a:t>C. LIEČEBNÁ REHABILITÁCIA REHABILITAČNÉ PRACOVISKO</a:t>
            </a:r>
          </a:p>
          <a:p>
            <a:pPr algn="just">
              <a:lnSpc>
                <a:spcPct val="150000"/>
              </a:lnSpc>
            </a:pPr>
            <a:r>
              <a:rPr lang="sk-SK" sz="2000" dirty="0">
                <a:solidFill>
                  <a:srgbClr val="232323"/>
                </a:solidFill>
                <a:latin typeface="+mj-lt"/>
              </a:rPr>
              <a:t>Prevádzkový poriadok – Úrad verejného zdravotníctva</a:t>
            </a:r>
            <a:endParaRPr lang="sk-SK" sz="2000" b="0" i="0" dirty="0">
              <a:solidFill>
                <a:srgbClr val="232323"/>
              </a:solidFill>
              <a:effectLst/>
              <a:latin typeface="+mj-lt"/>
            </a:endParaRPr>
          </a:p>
          <a:p>
            <a:pPr algn="l">
              <a:lnSpc>
                <a:spcPts val="1255"/>
              </a:lnSpc>
            </a:pPr>
            <a:endParaRPr lang="sk-SK" sz="1600" b="0" i="0" dirty="0">
              <a:solidFill>
                <a:srgbClr val="232323"/>
              </a:solidFill>
              <a:effectLst/>
              <a:latin typeface="Fira Sans" panose="020F0502020204030204" pitchFamily="34" charset="0"/>
            </a:endParaRPr>
          </a:p>
          <a:p>
            <a:pPr algn="just">
              <a:lnSpc>
                <a:spcPct val="150000"/>
              </a:lnSpc>
              <a:spcAft>
                <a:spcPts val="1500"/>
              </a:spcAft>
            </a:pPr>
            <a:endParaRPr lang="sk-SK" sz="2000" b="0" i="0" dirty="0">
              <a:solidFill>
                <a:srgbClr val="323232"/>
              </a:solidFill>
              <a:effectLst/>
              <a:latin typeface="+mj-lt"/>
            </a:endParaRPr>
          </a:p>
          <a:p>
            <a:pPr algn="l">
              <a:spcAft>
                <a:spcPts val="750"/>
              </a:spcAft>
            </a:pPr>
            <a:endParaRPr lang="en-US" sz="2000" b="1" dirty="0"/>
          </a:p>
        </p:txBody>
      </p:sp>
      <p:cxnSp>
        <p:nvCxnSpPr>
          <p:cNvPr id="30" name="Straight Connector 29">
            <a:extLst>
              <a:ext uri="{FF2B5EF4-FFF2-40B4-BE49-F238E27FC236}">
                <a16:creationId xmlns:a16="http://schemas.microsoft.com/office/drawing/2014/main" id="{BDB18A1C-2DB8-E1C7-1A74-A345A50FB0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23898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EE42C19-F2BD-64F7-7E16-73CC31DF140F}"/>
            </a:ext>
          </a:extLst>
        </p:cNvPr>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F1E1AF2A-D502-0916-6180-AC78C06F21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a:extLst>
              <a:ext uri="{FF2B5EF4-FFF2-40B4-BE49-F238E27FC236}">
                <a16:creationId xmlns:a16="http://schemas.microsoft.com/office/drawing/2014/main" id="{E3F76356-722A-F11A-6E7A-6E0C054F3F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32" name="Rectangle 31">
              <a:extLst>
                <a:ext uri="{FF2B5EF4-FFF2-40B4-BE49-F238E27FC236}">
                  <a16:creationId xmlns:a16="http://schemas.microsoft.com/office/drawing/2014/main" id="{A584EF16-80AD-F8B5-A109-23C1E35765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AFA9154E-0D3F-2564-1F11-30DB4D881E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BCFE43B9-9625-6A0D-464B-0AA8CE0AEC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Rectangle 27">
            <a:extLst>
              <a:ext uri="{FF2B5EF4-FFF2-40B4-BE49-F238E27FC236}">
                <a16:creationId xmlns:a16="http://schemas.microsoft.com/office/drawing/2014/main" id="{FEF5BB7A-4F16-CB69-53AA-BA7AE1062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0500F69-366F-3EE3-A4EA-1800204092C8}"/>
              </a:ext>
            </a:extLst>
          </p:cNvPr>
          <p:cNvSpPr>
            <a:spLocks noGrp="1"/>
          </p:cNvSpPr>
          <p:nvPr>
            <p:ph type="ctrTitle"/>
          </p:nvPr>
        </p:nvSpPr>
        <p:spPr>
          <a:xfrm>
            <a:off x="1043631" y="809898"/>
            <a:ext cx="9942716" cy="1554480"/>
          </a:xfrm>
        </p:spPr>
        <p:txBody>
          <a:bodyPr vert="horz" lIns="91440" tIns="45720" rIns="91440" bIns="45720" rtlCol="0" anchor="ctr">
            <a:normAutofit/>
          </a:bodyPr>
          <a:lstStyle/>
          <a:p>
            <a:pPr algn="l"/>
            <a:r>
              <a:rPr lang="sk-SK" sz="4800" dirty="0">
                <a:effectLst/>
                <a:ea typeface="Arial" panose="020B0604020202020204" pitchFamily="34" charset="0"/>
              </a:rPr>
              <a:t>Podmienky na vydanie povolenia</a:t>
            </a:r>
            <a:br>
              <a:rPr lang="sk-SK" sz="6000" dirty="0">
                <a:effectLst/>
                <a:ea typeface="Times New Roman" panose="02020603050405020304" pitchFamily="18" charset="0"/>
              </a:rPr>
            </a:br>
            <a:endParaRPr lang="en-US" sz="4800" kern="1200" dirty="0">
              <a:solidFill>
                <a:schemeClr val="tx1"/>
              </a:solidFill>
              <a:ea typeface="+mj-ea"/>
              <a:cs typeface="+mj-cs"/>
            </a:endParaRPr>
          </a:p>
        </p:txBody>
      </p:sp>
      <p:sp>
        <p:nvSpPr>
          <p:cNvPr id="3" name="Subtitle 2">
            <a:extLst>
              <a:ext uri="{FF2B5EF4-FFF2-40B4-BE49-F238E27FC236}">
                <a16:creationId xmlns:a16="http://schemas.microsoft.com/office/drawing/2014/main" id="{D3349C37-3107-0C8C-494E-A538D1A977D5}"/>
              </a:ext>
            </a:extLst>
          </p:cNvPr>
          <p:cNvSpPr>
            <a:spLocks noGrp="1"/>
          </p:cNvSpPr>
          <p:nvPr>
            <p:ph type="subTitle" idx="1"/>
          </p:nvPr>
        </p:nvSpPr>
        <p:spPr>
          <a:xfrm>
            <a:off x="702028" y="2916838"/>
            <a:ext cx="10254822" cy="4012373"/>
          </a:xfrm>
        </p:spPr>
        <p:txBody>
          <a:bodyPr vert="horz" lIns="91440" tIns="45720" rIns="91440" bIns="45720" rtlCol="0" anchor="ctr">
            <a:normAutofit/>
          </a:bodyPr>
          <a:lstStyle/>
          <a:p>
            <a:pPr algn="l"/>
            <a:r>
              <a:rPr lang="sk-SK" sz="2000" b="0" i="0" dirty="0">
                <a:solidFill>
                  <a:srgbClr val="232323"/>
                </a:solidFill>
                <a:effectLst/>
                <a:latin typeface="+mj-lt"/>
              </a:rPr>
              <a:t>Základné funkčné priestory ambulantných zariadení majú minimálnu plochu </a:t>
            </a:r>
            <a:r>
              <a:rPr lang="sk-SK" sz="2000" b="0" i="0" dirty="0" err="1">
                <a:solidFill>
                  <a:srgbClr val="232323"/>
                </a:solidFill>
                <a:effectLst/>
                <a:latin typeface="+mj-lt"/>
              </a:rPr>
              <a:t>miestnostia</a:t>
            </a:r>
            <a:r>
              <a:rPr lang="sk-SK" sz="2000" b="0" i="0" dirty="0">
                <a:solidFill>
                  <a:srgbClr val="232323"/>
                </a:solidFill>
                <a:effectLst/>
                <a:latin typeface="+mj-lt"/>
              </a:rPr>
              <a:t>) ambulancia ... 15 m2,</a:t>
            </a:r>
          </a:p>
          <a:p>
            <a:pPr algn="l"/>
            <a:r>
              <a:rPr lang="sk-SK" sz="2000" b="0" i="0" dirty="0">
                <a:solidFill>
                  <a:srgbClr val="232323"/>
                </a:solidFill>
                <a:effectLst/>
                <a:latin typeface="+mj-lt"/>
              </a:rPr>
              <a:t>b) prípravovňa (ak je zriadená) ... 12 m2,</a:t>
            </a:r>
          </a:p>
          <a:p>
            <a:pPr algn="l"/>
            <a:r>
              <a:rPr lang="sk-SK" sz="2000" b="0" i="0" dirty="0">
                <a:solidFill>
                  <a:srgbClr val="232323"/>
                </a:solidFill>
                <a:effectLst/>
                <a:latin typeface="+mj-lt"/>
              </a:rPr>
              <a:t>c) čakáreň ... 8 m2,</a:t>
            </a:r>
          </a:p>
          <a:p>
            <a:pPr algn="l"/>
            <a:r>
              <a:rPr lang="sk-SK" sz="2000" b="0" i="0" dirty="0">
                <a:solidFill>
                  <a:srgbClr val="232323"/>
                </a:solidFill>
                <a:effectLst/>
                <a:latin typeface="+mj-lt"/>
              </a:rPr>
              <a:t>d) toaleta pre pacientov ... 2 m2,</a:t>
            </a:r>
          </a:p>
          <a:p>
            <a:pPr algn="l"/>
            <a:r>
              <a:rPr lang="sk-SK" sz="2000" b="0" i="0" dirty="0">
                <a:solidFill>
                  <a:srgbClr val="232323"/>
                </a:solidFill>
                <a:effectLst/>
                <a:latin typeface="+mj-lt"/>
              </a:rPr>
              <a:t>e) toaleta pre personál ... 2 m2,</a:t>
            </a:r>
          </a:p>
          <a:p>
            <a:pPr algn="l"/>
            <a:r>
              <a:rPr lang="sk-SK" sz="2000" b="0" i="0" dirty="0">
                <a:solidFill>
                  <a:srgbClr val="232323"/>
                </a:solidFill>
                <a:effectLst/>
                <a:latin typeface="+mj-lt"/>
              </a:rPr>
              <a:t>f) denná miestnosť alebo šatňa pre personál, ktorá môže byť spoločná pre viaceré ambulancie,</a:t>
            </a:r>
          </a:p>
          <a:p>
            <a:pPr algn="l"/>
            <a:r>
              <a:rPr lang="sk-SK" sz="2000" b="0" i="0" dirty="0">
                <a:solidFill>
                  <a:srgbClr val="232323"/>
                </a:solidFill>
                <a:effectLst/>
                <a:latin typeface="+mj-lt"/>
              </a:rPr>
              <a:t>g) priestor s výlevkou pre upratovačku.</a:t>
            </a:r>
          </a:p>
          <a:p>
            <a:pPr algn="l">
              <a:lnSpc>
                <a:spcPts val="1255"/>
              </a:lnSpc>
            </a:pPr>
            <a:endParaRPr lang="sk-SK" sz="1600" b="0" i="0" dirty="0">
              <a:solidFill>
                <a:srgbClr val="232323"/>
              </a:solidFill>
              <a:effectLst/>
              <a:latin typeface="Fira Sans" panose="020F0502020204030204" pitchFamily="34" charset="0"/>
            </a:endParaRPr>
          </a:p>
          <a:p>
            <a:pPr algn="just">
              <a:lnSpc>
                <a:spcPct val="150000"/>
              </a:lnSpc>
              <a:spcAft>
                <a:spcPts val="1500"/>
              </a:spcAft>
            </a:pPr>
            <a:endParaRPr lang="sk-SK" sz="2000" b="0" i="0" dirty="0">
              <a:solidFill>
                <a:srgbClr val="323232"/>
              </a:solidFill>
              <a:effectLst/>
              <a:latin typeface="+mj-lt"/>
            </a:endParaRPr>
          </a:p>
          <a:p>
            <a:pPr algn="l">
              <a:spcAft>
                <a:spcPts val="750"/>
              </a:spcAft>
            </a:pPr>
            <a:endParaRPr lang="en-US" sz="2000" b="1" dirty="0"/>
          </a:p>
        </p:txBody>
      </p:sp>
      <p:cxnSp>
        <p:nvCxnSpPr>
          <p:cNvPr id="30" name="Straight Connector 29">
            <a:extLst>
              <a:ext uri="{FF2B5EF4-FFF2-40B4-BE49-F238E27FC236}">
                <a16:creationId xmlns:a16="http://schemas.microsoft.com/office/drawing/2014/main" id="{EDB09284-F7F8-5193-AC65-8352F53637A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6456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388B58F-9B89-9CD9-A560-ED75967FF32B}"/>
            </a:ext>
          </a:extLst>
        </p:cNvPr>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2E8D6CAC-0BA9-9BAF-BE5F-9400C84E62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a:extLst>
              <a:ext uri="{FF2B5EF4-FFF2-40B4-BE49-F238E27FC236}">
                <a16:creationId xmlns:a16="http://schemas.microsoft.com/office/drawing/2014/main" id="{A7647D0B-E20D-6374-9291-D95CE81189F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32" name="Rectangle 31">
              <a:extLst>
                <a:ext uri="{FF2B5EF4-FFF2-40B4-BE49-F238E27FC236}">
                  <a16:creationId xmlns:a16="http://schemas.microsoft.com/office/drawing/2014/main" id="{94A2B488-ECE8-5FE3-93DF-5232B83DAA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7AD58F47-B1E0-38D2-EFBA-053F8166E0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812B817-AB33-D340-0CA9-A89AA66037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Rectangle 27">
            <a:extLst>
              <a:ext uri="{FF2B5EF4-FFF2-40B4-BE49-F238E27FC236}">
                <a16:creationId xmlns:a16="http://schemas.microsoft.com/office/drawing/2014/main" id="{EE838643-8C1D-7D3B-08C2-7801AF0278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9432C98-1063-836A-427C-4A60A7DAF6EC}"/>
              </a:ext>
            </a:extLst>
          </p:cNvPr>
          <p:cNvSpPr>
            <a:spLocks noGrp="1"/>
          </p:cNvSpPr>
          <p:nvPr>
            <p:ph type="ctrTitle"/>
          </p:nvPr>
        </p:nvSpPr>
        <p:spPr>
          <a:xfrm>
            <a:off x="1043631" y="809898"/>
            <a:ext cx="9942716" cy="1554480"/>
          </a:xfrm>
        </p:spPr>
        <p:txBody>
          <a:bodyPr vert="horz" lIns="91440" tIns="45720" rIns="91440" bIns="45720" rtlCol="0" anchor="ctr">
            <a:normAutofit/>
          </a:bodyPr>
          <a:lstStyle/>
          <a:p>
            <a:pPr algn="l"/>
            <a:r>
              <a:rPr lang="sk-SK" sz="4800" dirty="0">
                <a:effectLst/>
                <a:ea typeface="Arial" panose="020B0604020202020204" pitchFamily="34" charset="0"/>
              </a:rPr>
              <a:t>Postup pri žiadosti o povolenie</a:t>
            </a:r>
            <a:br>
              <a:rPr lang="sk-SK" sz="6000" dirty="0">
                <a:effectLst/>
                <a:ea typeface="Times New Roman" panose="02020603050405020304" pitchFamily="18" charset="0"/>
              </a:rPr>
            </a:br>
            <a:endParaRPr lang="en-US" sz="4800" kern="1200" dirty="0">
              <a:solidFill>
                <a:schemeClr val="tx1"/>
              </a:solidFill>
              <a:ea typeface="+mj-ea"/>
              <a:cs typeface="+mj-cs"/>
            </a:endParaRPr>
          </a:p>
        </p:txBody>
      </p:sp>
      <p:sp>
        <p:nvSpPr>
          <p:cNvPr id="3" name="Subtitle 2">
            <a:extLst>
              <a:ext uri="{FF2B5EF4-FFF2-40B4-BE49-F238E27FC236}">
                <a16:creationId xmlns:a16="http://schemas.microsoft.com/office/drawing/2014/main" id="{9D9211DA-599A-65C3-20B7-3D33E9396495}"/>
              </a:ext>
            </a:extLst>
          </p:cNvPr>
          <p:cNvSpPr>
            <a:spLocks noGrp="1"/>
          </p:cNvSpPr>
          <p:nvPr>
            <p:ph type="subTitle" idx="1"/>
          </p:nvPr>
        </p:nvSpPr>
        <p:spPr>
          <a:xfrm>
            <a:off x="731525" y="3322459"/>
            <a:ext cx="10254822" cy="4012373"/>
          </a:xfrm>
        </p:spPr>
        <p:txBody>
          <a:bodyPr vert="horz" lIns="91440" tIns="45720" rIns="91440" bIns="45720" rtlCol="0" anchor="ctr">
            <a:normAutofit fontScale="92500" lnSpcReduction="10000"/>
          </a:bodyPr>
          <a:lstStyle/>
          <a:p>
            <a:pPr marL="342900" indent="-342900" algn="just">
              <a:lnSpc>
                <a:spcPct val="150000"/>
              </a:lnSpc>
              <a:buAutoNum type="arabicParenR"/>
            </a:pPr>
            <a:r>
              <a:rPr lang="sk-SK" sz="1800" dirty="0">
                <a:latin typeface="+mj-lt"/>
                <a:ea typeface="Times New Roman" panose="02020603050405020304" pitchFamily="18" charset="0"/>
              </a:rPr>
              <a:t>Licencia</a:t>
            </a:r>
          </a:p>
          <a:p>
            <a:pPr marL="342900" indent="-342900" algn="just">
              <a:lnSpc>
                <a:spcPct val="150000"/>
              </a:lnSpc>
              <a:buAutoNum type="arabicParenR"/>
            </a:pPr>
            <a:r>
              <a:rPr lang="sk-SK" sz="1800" dirty="0">
                <a:effectLst/>
                <a:latin typeface="+mj-lt"/>
                <a:ea typeface="Times New Roman" panose="02020603050405020304" pitchFamily="18" charset="0"/>
              </a:rPr>
              <a:t>Vyjadrenie Úradu </a:t>
            </a:r>
            <a:r>
              <a:rPr lang="sk-SK" sz="1800" dirty="0">
                <a:latin typeface="+mj-lt"/>
                <a:ea typeface="Times New Roman" panose="02020603050405020304" pitchFamily="18" charset="0"/>
              </a:rPr>
              <a:t>verejného zdravotníctva SR</a:t>
            </a:r>
          </a:p>
          <a:p>
            <a:pPr marL="342900" indent="-342900" algn="just">
              <a:lnSpc>
                <a:spcPct val="150000"/>
              </a:lnSpc>
              <a:buAutoNum type="arabicParenR"/>
            </a:pPr>
            <a:r>
              <a:rPr lang="sk-SK" sz="1800" dirty="0">
                <a:latin typeface="+mj-lt"/>
                <a:ea typeface="Times New Roman" panose="02020603050405020304" pitchFamily="18" charset="0"/>
              </a:rPr>
              <a:t>Povolenie na prevádzkovanie zdravotníckeho zariadenia samosprávnym krajom </a:t>
            </a:r>
          </a:p>
          <a:p>
            <a:pPr marL="342900" indent="-342900" algn="just">
              <a:lnSpc>
                <a:spcPct val="150000"/>
              </a:lnSpc>
              <a:buAutoNum type="arabicParenR"/>
            </a:pPr>
            <a:r>
              <a:rPr lang="sk-SK" sz="1800" dirty="0">
                <a:effectLst/>
                <a:latin typeface="+mj-lt"/>
                <a:ea typeface="Times New Roman" panose="02020603050405020304" pitchFamily="18" charset="0"/>
              </a:rPr>
              <a:t>Hlás</a:t>
            </a:r>
            <a:r>
              <a:rPr lang="sk-SK" sz="1800" dirty="0">
                <a:latin typeface="+mj-lt"/>
                <a:ea typeface="Times New Roman" panose="02020603050405020304" pitchFamily="18" charset="0"/>
              </a:rPr>
              <a:t>enie o začatí prevádzkovanie zdravotníckeho zariadenia na Úrad verejného zdravotníctva</a:t>
            </a:r>
          </a:p>
          <a:p>
            <a:pPr marL="342900" indent="-342900" algn="just">
              <a:lnSpc>
                <a:spcPct val="150000"/>
              </a:lnSpc>
              <a:buAutoNum type="arabicParenR"/>
            </a:pPr>
            <a:r>
              <a:rPr lang="sk-SK" sz="1800" dirty="0">
                <a:latin typeface="+mj-lt"/>
                <a:ea typeface="Times New Roman" panose="02020603050405020304" pitchFamily="18" charset="0"/>
              </a:rPr>
              <a:t>Žiadosť o pridelenie kódu zdravotníckeho zariadenia a kódu poskytovateľa zdravotnej starostlivosti ÚDZS</a:t>
            </a:r>
          </a:p>
          <a:p>
            <a:pPr marL="342900" indent="-342900" algn="just">
              <a:lnSpc>
                <a:spcPct val="150000"/>
              </a:lnSpc>
              <a:buAutoNum type="arabicParenR"/>
            </a:pPr>
            <a:r>
              <a:rPr lang="sk-SK" sz="1800" dirty="0">
                <a:effectLst/>
                <a:latin typeface="+mj-lt"/>
                <a:ea typeface="Times New Roman" panose="02020603050405020304" pitchFamily="18" charset="0"/>
              </a:rPr>
              <a:t>Prihlásenie </a:t>
            </a:r>
            <a:r>
              <a:rPr lang="sk-SK" sz="1800" dirty="0">
                <a:latin typeface="+mj-lt"/>
                <a:ea typeface="Times New Roman" panose="02020603050405020304" pitchFamily="18" charset="0"/>
              </a:rPr>
              <a:t>poskytovateľa zdravotnej starostlivosti na Národné centrum zdravotníckych informácií SR</a:t>
            </a:r>
          </a:p>
          <a:p>
            <a:pPr marL="342900" indent="-342900" algn="just">
              <a:lnSpc>
                <a:spcPct val="150000"/>
              </a:lnSpc>
              <a:buAutoNum type="arabicParenR"/>
            </a:pPr>
            <a:r>
              <a:rPr lang="sk-SK" sz="1800" dirty="0">
                <a:latin typeface="+mj-lt"/>
                <a:ea typeface="Times New Roman" panose="02020603050405020304" pitchFamily="18" charset="0"/>
              </a:rPr>
              <a:t>Žiadosť o DIČ</a:t>
            </a:r>
          </a:p>
          <a:p>
            <a:pPr algn="just">
              <a:lnSpc>
                <a:spcPts val="1255"/>
              </a:lnSpc>
            </a:pPr>
            <a:endParaRPr lang="sk-SK" sz="1800" dirty="0">
              <a:effectLst/>
              <a:latin typeface="+mj-lt"/>
              <a:ea typeface="Times New Roman" panose="02020603050405020304" pitchFamily="18" charset="0"/>
            </a:endParaRPr>
          </a:p>
          <a:p>
            <a:pPr algn="just">
              <a:lnSpc>
                <a:spcPts val="1200"/>
              </a:lnSpc>
            </a:pPr>
            <a:r>
              <a:rPr lang="sk-SK" sz="1800" dirty="0">
                <a:effectLst/>
                <a:latin typeface="+mj-lt"/>
                <a:ea typeface="Arial" panose="020B0604020202020204" pitchFamily="34" charset="0"/>
              </a:rPr>
              <a:t> </a:t>
            </a:r>
            <a:endParaRPr lang="sk-SK" sz="1800" dirty="0">
              <a:effectLst/>
              <a:latin typeface="+mj-lt"/>
              <a:ea typeface="Times New Roman" panose="02020603050405020304" pitchFamily="18" charset="0"/>
            </a:endParaRPr>
          </a:p>
          <a:p>
            <a:pPr algn="just">
              <a:lnSpc>
                <a:spcPct val="150000"/>
              </a:lnSpc>
              <a:spcAft>
                <a:spcPts val="1500"/>
              </a:spcAft>
            </a:pPr>
            <a:endParaRPr lang="sk-SK" sz="2000" b="0" i="0" dirty="0">
              <a:solidFill>
                <a:srgbClr val="323232"/>
              </a:solidFill>
              <a:effectLst/>
              <a:latin typeface="+mj-lt"/>
            </a:endParaRPr>
          </a:p>
          <a:p>
            <a:pPr algn="l">
              <a:spcAft>
                <a:spcPts val="750"/>
              </a:spcAft>
            </a:pPr>
            <a:endParaRPr lang="en-US" sz="2000" b="1" dirty="0"/>
          </a:p>
        </p:txBody>
      </p:sp>
      <p:cxnSp>
        <p:nvCxnSpPr>
          <p:cNvPr id="30" name="Straight Connector 29">
            <a:extLst>
              <a:ext uri="{FF2B5EF4-FFF2-40B4-BE49-F238E27FC236}">
                <a16:creationId xmlns:a16="http://schemas.microsoft.com/office/drawing/2014/main" id="{7AAC6617-3F63-33CE-73B2-E1059BBCF48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80356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A1AD56D-4357-C4AE-F9C2-BAC1A5D86019}"/>
              </a:ext>
            </a:extLst>
          </p:cNvPr>
          <p:cNvSpPr>
            <a:spLocks noGrp="1"/>
          </p:cNvSpPr>
          <p:nvPr>
            <p:ph type="ctrTitle"/>
          </p:nvPr>
        </p:nvSpPr>
        <p:spPr>
          <a:xfrm>
            <a:off x="6590662" y="4267832"/>
            <a:ext cx="4805996" cy="1297115"/>
          </a:xfrm>
        </p:spPr>
        <p:txBody>
          <a:bodyPr anchor="t">
            <a:normAutofit fontScale="90000"/>
          </a:bodyPr>
          <a:lstStyle/>
          <a:p>
            <a:pPr algn="l"/>
            <a:r>
              <a:rPr lang="sk-SK" sz="4000" dirty="0">
                <a:solidFill>
                  <a:schemeClr val="tx2"/>
                </a:solidFill>
              </a:rPr>
              <a:t>Ďakujem za pozornosť</a:t>
            </a:r>
            <a:br>
              <a:rPr lang="sk-SK" sz="4000" dirty="0">
                <a:solidFill>
                  <a:schemeClr val="tx2"/>
                </a:solidFill>
              </a:rPr>
            </a:br>
            <a:br>
              <a:rPr lang="sk-SK" sz="4000" dirty="0">
                <a:solidFill>
                  <a:schemeClr val="tx2"/>
                </a:solidFill>
              </a:rPr>
            </a:br>
            <a:r>
              <a:rPr lang="sk-SK" sz="2000" dirty="0">
                <a:solidFill>
                  <a:schemeClr val="tx2"/>
                </a:solidFill>
              </a:rPr>
              <a:t>https://komorafyzioterapeutov.sk/</a:t>
            </a:r>
          </a:p>
        </p:txBody>
      </p:sp>
      <p:pic>
        <p:nvPicPr>
          <p:cNvPr id="6" name="Graphic 5" descr="Tick">
            <a:extLst>
              <a:ext uri="{FF2B5EF4-FFF2-40B4-BE49-F238E27FC236}">
                <a16:creationId xmlns:a16="http://schemas.microsoft.com/office/drawing/2014/main" id="{C4C80FF8-046A-89DB-B590-FC1739672B3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13" name="Group 12">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14" name="Freeform: Shape 13">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549697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32" name="Rectangle 3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Rectangle 27">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EDEFEF-329B-C4F6-EB86-F9337FDFC8F2}"/>
              </a:ext>
            </a:extLst>
          </p:cNvPr>
          <p:cNvSpPr>
            <a:spLocks noGrp="1"/>
          </p:cNvSpPr>
          <p:nvPr>
            <p:ph type="ctrTitle"/>
          </p:nvPr>
        </p:nvSpPr>
        <p:spPr>
          <a:xfrm>
            <a:off x="1043631" y="809898"/>
            <a:ext cx="9942716" cy="1554480"/>
          </a:xfrm>
        </p:spPr>
        <p:txBody>
          <a:bodyPr vert="horz" lIns="91440" tIns="45720" rIns="91440" bIns="45720" rtlCol="0" anchor="ctr">
            <a:normAutofit/>
          </a:bodyPr>
          <a:lstStyle/>
          <a:p>
            <a:pPr algn="l"/>
            <a:r>
              <a:rPr lang="en-US" sz="4800" kern="1200">
                <a:solidFill>
                  <a:schemeClr val="tx1"/>
                </a:solidFill>
                <a:latin typeface="+mj-lt"/>
                <a:ea typeface="+mj-ea"/>
                <a:cs typeface="+mj-cs"/>
              </a:rPr>
              <a:t>Licencia alebo živnosť</a:t>
            </a:r>
          </a:p>
        </p:txBody>
      </p:sp>
      <p:sp>
        <p:nvSpPr>
          <p:cNvPr id="3" name="Subtitle 2">
            <a:extLst>
              <a:ext uri="{FF2B5EF4-FFF2-40B4-BE49-F238E27FC236}">
                <a16:creationId xmlns:a16="http://schemas.microsoft.com/office/drawing/2014/main" id="{193064F7-F7A9-B8C5-0CB2-FC1979D184C0}"/>
              </a:ext>
            </a:extLst>
          </p:cNvPr>
          <p:cNvSpPr>
            <a:spLocks noGrp="1"/>
          </p:cNvSpPr>
          <p:nvPr>
            <p:ph type="subTitle" idx="1"/>
          </p:nvPr>
        </p:nvSpPr>
        <p:spPr>
          <a:xfrm>
            <a:off x="1045028" y="3017522"/>
            <a:ext cx="9941319" cy="3124658"/>
          </a:xfrm>
        </p:spPr>
        <p:txBody>
          <a:bodyPr vert="horz" lIns="91440" tIns="45720" rIns="91440" bIns="45720" rtlCol="0" anchor="ctr">
            <a:normAutofit lnSpcReduction="10000"/>
          </a:bodyPr>
          <a:lstStyle/>
          <a:p>
            <a:pPr indent="-228600" algn="l">
              <a:buFont typeface="Arial" panose="020B0604020202020204" pitchFamily="34" charset="0"/>
              <a:buChar char="•"/>
            </a:pPr>
            <a:r>
              <a:rPr lang="en-US" sz="2000" dirty="0" err="1"/>
              <a:t>Licencia</a:t>
            </a:r>
            <a:r>
              <a:rPr lang="en-US" sz="2000" dirty="0"/>
              <a:t> je </a:t>
            </a:r>
            <a:r>
              <a:rPr lang="en-US" sz="2000" dirty="0" err="1"/>
              <a:t>oficiálne</a:t>
            </a:r>
            <a:r>
              <a:rPr lang="en-US" sz="2000" dirty="0"/>
              <a:t> </a:t>
            </a:r>
            <a:r>
              <a:rPr lang="en-US" sz="2000" dirty="0" err="1"/>
              <a:t>jediný</a:t>
            </a:r>
            <a:r>
              <a:rPr lang="en-US" sz="2000" dirty="0"/>
              <a:t> </a:t>
            </a:r>
            <a:r>
              <a:rPr lang="en-US" sz="2000" dirty="0" err="1"/>
              <a:t>spôsob</a:t>
            </a:r>
            <a:r>
              <a:rPr lang="en-US" sz="2000" dirty="0"/>
              <a:t> </a:t>
            </a:r>
            <a:r>
              <a:rPr lang="en-US" sz="2000" dirty="0" err="1"/>
              <a:t>akým</a:t>
            </a:r>
            <a:r>
              <a:rPr lang="en-US" sz="2000" dirty="0"/>
              <a:t> </a:t>
            </a:r>
            <a:r>
              <a:rPr lang="en-US" sz="2000" dirty="0" err="1"/>
              <a:t>vieme</a:t>
            </a:r>
            <a:r>
              <a:rPr lang="en-US" sz="2000" dirty="0"/>
              <a:t> </a:t>
            </a:r>
            <a:r>
              <a:rPr lang="en-US" sz="2000" dirty="0" err="1"/>
              <a:t>zákonne</a:t>
            </a:r>
            <a:r>
              <a:rPr lang="en-US" sz="2000" dirty="0"/>
              <a:t> </a:t>
            </a:r>
            <a:r>
              <a:rPr lang="en-US" sz="2000" dirty="0" err="1"/>
              <a:t>vykonávať</a:t>
            </a:r>
            <a:r>
              <a:rPr lang="en-US" sz="2000" dirty="0"/>
              <a:t> </a:t>
            </a:r>
            <a:r>
              <a:rPr lang="en-US" sz="2000" dirty="0" err="1"/>
              <a:t>povolanie</a:t>
            </a:r>
            <a:r>
              <a:rPr lang="en-US" sz="2000" dirty="0"/>
              <a:t> </a:t>
            </a:r>
            <a:r>
              <a:rPr lang="en-US" sz="2000" dirty="0" err="1"/>
              <a:t>fyzioterapeut</a:t>
            </a:r>
            <a:r>
              <a:rPr lang="en-US" sz="2000" dirty="0"/>
              <a:t>. </a:t>
            </a:r>
            <a:r>
              <a:rPr lang="en-US" sz="2000" dirty="0" err="1"/>
              <a:t>Koncepcia</a:t>
            </a:r>
            <a:r>
              <a:rPr lang="en-US" sz="2000" dirty="0"/>
              <a:t> </a:t>
            </a:r>
            <a:r>
              <a:rPr lang="en-US" sz="2000" dirty="0" err="1"/>
              <a:t>odboru</a:t>
            </a:r>
            <a:r>
              <a:rPr lang="en-US" sz="2000" dirty="0"/>
              <a:t> </a:t>
            </a:r>
            <a:r>
              <a:rPr lang="en-US" sz="2000" dirty="0" err="1"/>
              <a:t>fyzioterapia</a:t>
            </a:r>
            <a:r>
              <a:rPr lang="en-US" sz="2000" dirty="0"/>
              <a:t> je </a:t>
            </a:r>
            <a:r>
              <a:rPr lang="en-US" sz="2000" dirty="0" err="1"/>
              <a:t>definovaná</a:t>
            </a:r>
            <a:r>
              <a:rPr lang="en-US" sz="2000" dirty="0"/>
              <a:t> </a:t>
            </a:r>
            <a:r>
              <a:rPr lang="en-US" sz="2000" dirty="0" err="1"/>
              <a:t>vo</a:t>
            </a:r>
            <a:r>
              <a:rPr lang="en-US" sz="2000" dirty="0"/>
              <a:t> </a:t>
            </a:r>
            <a:r>
              <a:rPr lang="en-US" sz="2000" b="1" dirty="0" err="1"/>
              <a:t>Vestníku</a:t>
            </a:r>
            <a:r>
              <a:rPr lang="en-US" sz="2000" b="1" dirty="0"/>
              <a:t> MZSR 2023</a:t>
            </a:r>
            <a:r>
              <a:rPr lang="en-US" sz="2000" dirty="0"/>
              <a:t>.</a:t>
            </a:r>
            <a:endParaRPr lang="sk-SK" sz="2000" dirty="0"/>
          </a:p>
          <a:p>
            <a:pPr algn="l"/>
            <a:endParaRPr lang="en-US" sz="2000" dirty="0"/>
          </a:p>
          <a:p>
            <a:pPr indent="-228600" algn="l">
              <a:buFont typeface="Arial" panose="020B0604020202020204" pitchFamily="34" charset="0"/>
              <a:buChar char="•"/>
            </a:pPr>
            <a:r>
              <a:rPr lang="en-US" sz="2000" dirty="0" err="1"/>
              <a:t>Fyziot</a:t>
            </a:r>
            <a:r>
              <a:rPr lang="sk-SK" sz="2000" dirty="0" err="1"/>
              <a:t>er</a:t>
            </a:r>
            <a:r>
              <a:rPr lang="en-US" sz="2000" dirty="0" err="1"/>
              <a:t>apeut</a:t>
            </a:r>
            <a:r>
              <a:rPr lang="en-US" sz="2000" dirty="0"/>
              <a:t> </a:t>
            </a:r>
            <a:r>
              <a:rPr lang="en-US" sz="2000" dirty="0" err="1"/>
              <a:t>pracujúci</a:t>
            </a:r>
            <a:r>
              <a:rPr lang="en-US" sz="2000" dirty="0"/>
              <a:t> </a:t>
            </a:r>
            <a:r>
              <a:rPr lang="en-US" sz="2000" dirty="0" err="1"/>
              <a:t>na</a:t>
            </a:r>
            <a:r>
              <a:rPr lang="en-US" sz="2000" dirty="0"/>
              <a:t> </a:t>
            </a:r>
            <a:r>
              <a:rPr lang="en-US" sz="2000" dirty="0" err="1"/>
              <a:t>licenciu</a:t>
            </a:r>
            <a:r>
              <a:rPr lang="en-US" sz="2000" dirty="0"/>
              <a:t> </a:t>
            </a:r>
            <a:r>
              <a:rPr lang="en-US" sz="2000" dirty="0" err="1"/>
              <a:t>sa</a:t>
            </a:r>
            <a:r>
              <a:rPr lang="en-US" sz="2000" dirty="0"/>
              <a:t> </a:t>
            </a:r>
            <a:r>
              <a:rPr lang="en-US" sz="2000" dirty="0" err="1"/>
              <a:t>radí</a:t>
            </a:r>
            <a:r>
              <a:rPr lang="en-US" sz="2000" dirty="0"/>
              <a:t> </a:t>
            </a:r>
            <a:r>
              <a:rPr lang="en-US" sz="2000" dirty="0" err="1"/>
              <a:t>medzi</a:t>
            </a:r>
            <a:r>
              <a:rPr lang="en-US" sz="2000" dirty="0"/>
              <a:t> </a:t>
            </a:r>
            <a:r>
              <a:rPr lang="en-US" sz="2000" dirty="0" err="1"/>
              <a:t>slobodné</a:t>
            </a:r>
            <a:r>
              <a:rPr lang="en-US" sz="2000" dirty="0"/>
              <a:t> </a:t>
            </a:r>
            <a:r>
              <a:rPr lang="en-US" sz="2000" dirty="0" err="1"/>
              <a:t>povolania</a:t>
            </a:r>
            <a:r>
              <a:rPr lang="en-US" sz="2000" dirty="0"/>
              <a:t>. </a:t>
            </a:r>
            <a:r>
              <a:rPr lang="en-US" sz="2000" b="0" i="0" dirty="0" err="1">
                <a:effectLst/>
              </a:rPr>
              <a:t>Príslušník</a:t>
            </a:r>
            <a:r>
              <a:rPr lang="en-US" sz="2000" b="0" i="0" dirty="0">
                <a:effectLst/>
              </a:rPr>
              <a:t> </a:t>
            </a:r>
            <a:r>
              <a:rPr lang="en-US" sz="2000" b="0" i="0" dirty="0" err="1">
                <a:effectLst/>
              </a:rPr>
              <a:t>slobodného</a:t>
            </a:r>
            <a:r>
              <a:rPr lang="en-US" sz="2000" b="0" i="0" dirty="0">
                <a:effectLst/>
              </a:rPr>
              <a:t> </a:t>
            </a:r>
            <a:r>
              <a:rPr lang="en-US" sz="2000" b="0" i="0" dirty="0" err="1">
                <a:effectLst/>
              </a:rPr>
              <a:t>povolania</a:t>
            </a:r>
            <a:r>
              <a:rPr lang="en-US" sz="2000" b="0" i="0" dirty="0">
                <a:effectLst/>
              </a:rPr>
              <a:t> </a:t>
            </a:r>
            <a:r>
              <a:rPr lang="en-US" sz="2000" b="0" i="0" dirty="0" err="1">
                <a:effectLst/>
              </a:rPr>
              <a:t>sa</a:t>
            </a:r>
            <a:r>
              <a:rPr lang="en-US" sz="2000" b="0" i="0" dirty="0">
                <a:effectLst/>
              </a:rPr>
              <a:t> </a:t>
            </a:r>
            <a:r>
              <a:rPr lang="en-US" sz="2000" b="0" i="0" dirty="0" err="1">
                <a:effectLst/>
              </a:rPr>
              <a:t>nepovažuje</a:t>
            </a:r>
            <a:r>
              <a:rPr lang="en-US" sz="2000" b="0" i="0" dirty="0">
                <a:effectLst/>
              </a:rPr>
              <a:t> za SZČO, </a:t>
            </a:r>
            <a:r>
              <a:rPr lang="en-US" sz="2000" b="0" i="0" dirty="0" err="1">
                <a:effectLst/>
              </a:rPr>
              <a:t>preto</a:t>
            </a:r>
            <a:r>
              <a:rPr lang="en-US" sz="2000" b="0" i="0" dirty="0">
                <a:effectLst/>
              </a:rPr>
              <a:t> </a:t>
            </a:r>
            <a:r>
              <a:rPr lang="en-US" sz="2000" b="0" i="0" dirty="0" err="1">
                <a:effectLst/>
              </a:rPr>
              <a:t>sa</a:t>
            </a:r>
            <a:r>
              <a:rPr lang="en-US" sz="2000" b="0" i="0" dirty="0">
                <a:effectLst/>
              </a:rPr>
              <a:t> </a:t>
            </a:r>
            <a:r>
              <a:rPr lang="en-US" sz="2000" b="1" i="0" dirty="0" err="1">
                <a:effectLst/>
              </a:rPr>
              <a:t>neregistruje</a:t>
            </a:r>
            <a:r>
              <a:rPr lang="en-US" sz="2000" b="1" i="0" dirty="0">
                <a:effectLst/>
              </a:rPr>
              <a:t> </a:t>
            </a:r>
            <a:r>
              <a:rPr lang="en-US" sz="2000" b="1" i="0" dirty="0" err="1">
                <a:effectLst/>
              </a:rPr>
              <a:t>na</a:t>
            </a:r>
            <a:r>
              <a:rPr lang="en-US" sz="2000" b="1" i="0" dirty="0">
                <a:effectLst/>
              </a:rPr>
              <a:t> </a:t>
            </a:r>
            <a:r>
              <a:rPr lang="en-US" sz="2000" b="1" i="0" dirty="0" err="1">
                <a:effectLst/>
              </a:rPr>
              <a:t>živnostenskom</a:t>
            </a:r>
            <a:r>
              <a:rPr lang="en-US" sz="2000" b="1" i="0" dirty="0">
                <a:effectLst/>
              </a:rPr>
              <a:t> </a:t>
            </a:r>
            <a:r>
              <a:rPr lang="en-US" sz="2000" b="1" i="0" dirty="0" err="1">
                <a:effectLst/>
              </a:rPr>
              <a:t>úrade</a:t>
            </a:r>
            <a:r>
              <a:rPr lang="en-US" sz="2000" b="0" i="0" dirty="0">
                <a:effectLst/>
              </a:rPr>
              <a:t>, ale </a:t>
            </a:r>
            <a:r>
              <a:rPr lang="en-US" sz="2000" b="0" i="0" dirty="0" err="1">
                <a:effectLst/>
              </a:rPr>
              <a:t>na</a:t>
            </a:r>
            <a:r>
              <a:rPr lang="en-US" sz="2000" b="0" i="0" dirty="0">
                <a:effectLst/>
              </a:rPr>
              <a:t> </a:t>
            </a:r>
            <a:r>
              <a:rPr lang="en-US" sz="2000" b="0" i="0" dirty="0" err="1">
                <a:effectLst/>
              </a:rPr>
              <a:t>Štatistickom</a:t>
            </a:r>
            <a:r>
              <a:rPr lang="en-US" sz="2000" b="0" i="0" dirty="0">
                <a:effectLst/>
              </a:rPr>
              <a:t> </a:t>
            </a:r>
            <a:r>
              <a:rPr lang="en-US" sz="2000" b="0" i="0" dirty="0" err="1">
                <a:effectLst/>
              </a:rPr>
              <a:t>úrade</a:t>
            </a:r>
            <a:r>
              <a:rPr lang="en-US" sz="2000" b="0" i="0" dirty="0">
                <a:effectLst/>
              </a:rPr>
              <a:t> do </a:t>
            </a:r>
            <a:r>
              <a:rPr lang="en-US" sz="2000" b="0" i="0" dirty="0" err="1">
                <a:effectLst/>
              </a:rPr>
              <a:t>štatistického</a:t>
            </a:r>
            <a:r>
              <a:rPr lang="en-US" sz="2000" b="0" i="0" dirty="0">
                <a:effectLst/>
              </a:rPr>
              <a:t> </a:t>
            </a:r>
            <a:r>
              <a:rPr lang="en-US" sz="2000" b="0" i="0" dirty="0" err="1">
                <a:effectLst/>
              </a:rPr>
              <a:t>registra</a:t>
            </a:r>
            <a:r>
              <a:rPr lang="en-US" sz="2000" b="0" i="0" dirty="0">
                <a:effectLst/>
              </a:rPr>
              <a:t>.</a:t>
            </a:r>
            <a:br>
              <a:rPr lang="en-US" sz="2000" dirty="0"/>
            </a:br>
            <a:endParaRPr lang="en-US" sz="2000" dirty="0"/>
          </a:p>
          <a:p>
            <a:pPr indent="-228600" algn="l">
              <a:buFont typeface="Arial" panose="020B0604020202020204" pitchFamily="34" charset="0"/>
              <a:buChar char="•"/>
            </a:pPr>
            <a:r>
              <a:rPr lang="en-US" sz="2000" b="0" i="0" dirty="0">
                <a:effectLst/>
              </a:rPr>
              <a:t>§ 3 </a:t>
            </a:r>
            <a:r>
              <a:rPr lang="en-US" sz="2000" b="0" i="0" dirty="0" err="1">
                <a:effectLst/>
              </a:rPr>
              <a:t>zákona</a:t>
            </a:r>
            <a:r>
              <a:rPr lang="en-US" sz="2000" b="0" i="0" dirty="0">
                <a:effectLst/>
              </a:rPr>
              <a:t> č.455/1991 </a:t>
            </a:r>
            <a:r>
              <a:rPr lang="en-US" sz="2000" b="0" i="0" dirty="0" err="1">
                <a:effectLst/>
              </a:rPr>
              <a:t>Zb</a:t>
            </a:r>
            <a:r>
              <a:rPr lang="en-US" sz="2000" b="0" i="0" dirty="0">
                <a:effectLst/>
              </a:rPr>
              <a:t>. o </a:t>
            </a:r>
            <a:r>
              <a:rPr lang="en-US" sz="2000" b="0" i="0" dirty="0" err="1">
                <a:effectLst/>
              </a:rPr>
              <a:t>živnostenskom</a:t>
            </a:r>
            <a:r>
              <a:rPr lang="en-US" sz="2000" b="0" i="0" dirty="0">
                <a:effectLst/>
              </a:rPr>
              <a:t> </a:t>
            </a:r>
            <a:r>
              <a:rPr lang="en-US" sz="2000" b="0" i="0" dirty="0" err="1">
                <a:effectLst/>
              </a:rPr>
              <a:t>podnikaní</a:t>
            </a:r>
            <a:r>
              <a:rPr lang="en-US" sz="2000" b="0" i="0" dirty="0">
                <a:effectLst/>
              </a:rPr>
              <a:t> bod c) </a:t>
            </a:r>
            <a:r>
              <a:rPr lang="en-US" sz="2000" b="0" i="0" dirty="0" err="1">
                <a:effectLst/>
              </a:rPr>
              <a:t>činnosti</a:t>
            </a:r>
            <a:r>
              <a:rPr lang="en-US" sz="2000" b="0" i="0" dirty="0">
                <a:effectLst/>
              </a:rPr>
              <a:t>, </a:t>
            </a:r>
            <a:r>
              <a:rPr lang="en-US" sz="2000" b="0" i="0" dirty="0" err="1">
                <a:effectLst/>
              </a:rPr>
              <a:t>ktoré</a:t>
            </a:r>
            <a:r>
              <a:rPr lang="en-US" sz="2000" b="0" i="0" dirty="0">
                <a:effectLst/>
              </a:rPr>
              <a:t> </a:t>
            </a:r>
            <a:r>
              <a:rPr lang="en-US" sz="2000" b="0" i="0" dirty="0" err="1">
                <a:effectLst/>
              </a:rPr>
              <a:t>zákon</a:t>
            </a:r>
            <a:r>
              <a:rPr lang="en-US" sz="2000" b="0" i="0" dirty="0">
                <a:effectLst/>
              </a:rPr>
              <a:t> </a:t>
            </a:r>
            <a:r>
              <a:rPr lang="en-US" sz="2000" b="0" i="0" dirty="0" err="1">
                <a:effectLst/>
              </a:rPr>
              <a:t>označuje</a:t>
            </a:r>
            <a:r>
              <a:rPr lang="en-US" sz="2000" b="0" i="0" dirty="0">
                <a:effectLst/>
              </a:rPr>
              <a:t> </a:t>
            </a:r>
            <a:r>
              <a:rPr lang="en-US" sz="2000" b="0" i="0" dirty="0" err="1">
                <a:effectLst/>
              </a:rPr>
              <a:t>ako</a:t>
            </a:r>
            <a:r>
              <a:rPr lang="en-US" sz="2000" b="0" i="0" dirty="0">
                <a:effectLst/>
              </a:rPr>
              <a:t> </a:t>
            </a:r>
            <a:r>
              <a:rPr lang="en-US" sz="2000" b="0" i="0" dirty="0" err="1">
                <a:effectLst/>
              </a:rPr>
              <a:t>výkon</a:t>
            </a:r>
            <a:r>
              <a:rPr lang="en-US" sz="2000" b="0" i="0" dirty="0">
                <a:effectLst/>
              </a:rPr>
              <a:t> </a:t>
            </a:r>
            <a:r>
              <a:rPr lang="en-US" sz="2000" b="0" i="0" dirty="0" err="1">
                <a:effectLst/>
              </a:rPr>
              <a:t>povolaní</a:t>
            </a:r>
            <a:r>
              <a:rPr lang="en-US" sz="2000" b="0" i="0" dirty="0">
                <a:effectLst/>
              </a:rPr>
              <a:t>.</a:t>
            </a:r>
            <a:br>
              <a:rPr lang="en-US" sz="2000" dirty="0"/>
            </a:br>
            <a:endParaRPr lang="en-US" sz="2000" dirty="0"/>
          </a:p>
        </p:txBody>
      </p:sp>
      <p:cxnSp>
        <p:nvCxnSpPr>
          <p:cNvPr id="30" name="Straight Connector 29">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0216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1966C12-D4A4-CD28-B456-D182FD7AF289}"/>
            </a:ext>
          </a:extLst>
        </p:cNvPr>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4B83E40C-5B00-CE37-4E6E-2C19EA8462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a:extLst>
              <a:ext uri="{FF2B5EF4-FFF2-40B4-BE49-F238E27FC236}">
                <a16:creationId xmlns:a16="http://schemas.microsoft.com/office/drawing/2014/main" id="{3F046792-F3D9-6493-CF73-47903E5C27F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32" name="Rectangle 31">
              <a:extLst>
                <a:ext uri="{FF2B5EF4-FFF2-40B4-BE49-F238E27FC236}">
                  <a16:creationId xmlns:a16="http://schemas.microsoft.com/office/drawing/2014/main" id="{9699627B-35C8-8A11-2594-5373C474D3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5B288D2D-BDEF-171B-4F2B-C1911438F7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331208A-31D6-1C8E-6AEF-2FDED4454E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Rectangle 27">
            <a:extLst>
              <a:ext uri="{FF2B5EF4-FFF2-40B4-BE49-F238E27FC236}">
                <a16:creationId xmlns:a16="http://schemas.microsoft.com/office/drawing/2014/main" id="{92156E83-9FB5-F6F0-7CB6-2151695B10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B3A226B-BF86-1745-D6E1-569371691AB8}"/>
              </a:ext>
            </a:extLst>
          </p:cNvPr>
          <p:cNvSpPr>
            <a:spLocks noGrp="1"/>
          </p:cNvSpPr>
          <p:nvPr>
            <p:ph type="ctrTitle"/>
          </p:nvPr>
        </p:nvSpPr>
        <p:spPr>
          <a:xfrm>
            <a:off x="1043631" y="809898"/>
            <a:ext cx="9942716" cy="1554480"/>
          </a:xfrm>
        </p:spPr>
        <p:txBody>
          <a:bodyPr vert="horz" lIns="91440" tIns="45720" rIns="91440" bIns="45720" rtlCol="0" anchor="ctr">
            <a:normAutofit/>
          </a:bodyPr>
          <a:lstStyle/>
          <a:p>
            <a:pPr algn="l"/>
            <a:r>
              <a:rPr lang="en-US" sz="4800" kern="1200" dirty="0" err="1">
                <a:solidFill>
                  <a:schemeClr val="tx1"/>
                </a:solidFill>
                <a:latin typeface="+mj-lt"/>
                <a:ea typeface="+mj-ea"/>
                <a:cs typeface="+mj-cs"/>
              </a:rPr>
              <a:t>Licencia</a:t>
            </a:r>
            <a:r>
              <a:rPr lang="sk-SK" sz="4800" kern="1200" dirty="0">
                <a:solidFill>
                  <a:schemeClr val="tx1"/>
                </a:solidFill>
                <a:latin typeface="+mj-lt"/>
                <a:ea typeface="+mj-ea"/>
                <a:cs typeface="+mj-cs"/>
              </a:rPr>
              <a:t> </a:t>
            </a:r>
            <a:endParaRPr lang="en-US" sz="4800" kern="1200" dirty="0">
              <a:solidFill>
                <a:schemeClr val="tx1"/>
              </a:solidFill>
              <a:latin typeface="+mj-lt"/>
              <a:ea typeface="+mj-ea"/>
              <a:cs typeface="+mj-cs"/>
            </a:endParaRPr>
          </a:p>
        </p:txBody>
      </p:sp>
      <p:sp>
        <p:nvSpPr>
          <p:cNvPr id="3" name="Subtitle 2">
            <a:extLst>
              <a:ext uri="{FF2B5EF4-FFF2-40B4-BE49-F238E27FC236}">
                <a16:creationId xmlns:a16="http://schemas.microsoft.com/office/drawing/2014/main" id="{C8EFFBBC-9080-A660-A73B-21C3AF5E6604}"/>
              </a:ext>
            </a:extLst>
          </p:cNvPr>
          <p:cNvSpPr>
            <a:spLocks noGrp="1"/>
          </p:cNvSpPr>
          <p:nvPr>
            <p:ph type="subTitle" idx="1"/>
          </p:nvPr>
        </p:nvSpPr>
        <p:spPr>
          <a:xfrm>
            <a:off x="731525" y="2796300"/>
            <a:ext cx="10254822" cy="3920087"/>
          </a:xfrm>
        </p:spPr>
        <p:txBody>
          <a:bodyPr vert="horz" lIns="91440" tIns="45720" rIns="91440" bIns="45720" rtlCol="0" anchor="ctr">
            <a:normAutofit fontScale="77500" lnSpcReduction="20000"/>
          </a:bodyPr>
          <a:lstStyle/>
          <a:p>
            <a:pPr algn="l">
              <a:lnSpc>
                <a:spcPct val="120000"/>
              </a:lnSpc>
              <a:spcAft>
                <a:spcPts val="1500"/>
              </a:spcAft>
            </a:pPr>
            <a:r>
              <a:rPr lang="sk-SK" sz="2600" b="1" i="0" dirty="0">
                <a:solidFill>
                  <a:srgbClr val="000000"/>
                </a:solidFill>
                <a:effectLst/>
                <a:latin typeface="+mj-lt"/>
              </a:rPr>
              <a:t>Podľa </a:t>
            </a:r>
            <a:r>
              <a:rPr lang="sk-SK" sz="2600" b="0" i="0" dirty="0">
                <a:solidFill>
                  <a:srgbClr val="000000"/>
                </a:solidFill>
                <a:effectLst/>
                <a:latin typeface="+mj-lt"/>
              </a:rPr>
              <a:t>§ 68 ods. 1 zákona NR SR č. 578/2004 </a:t>
            </a:r>
            <a:r>
              <a:rPr lang="sk-SK" sz="2600" b="0" i="0" dirty="0" err="1">
                <a:solidFill>
                  <a:srgbClr val="000000"/>
                </a:solidFill>
                <a:effectLst/>
                <a:latin typeface="+mj-lt"/>
              </a:rPr>
              <a:t>Z.z</a:t>
            </a:r>
            <a:r>
              <a:rPr lang="sk-SK" sz="2600" b="0" i="0" dirty="0">
                <a:solidFill>
                  <a:srgbClr val="000000"/>
                </a:solidFill>
                <a:effectLst/>
                <a:latin typeface="+mj-lt"/>
              </a:rPr>
              <a:t>. o poskytovateľoch zdravotnej starostlivosti, zdravotníckych pracovníkoch a o stavovských organizáciách v zdravotníctve v platnom znení </a:t>
            </a:r>
            <a:r>
              <a:rPr lang="sk-SK" sz="2600" b="1" i="0" dirty="0">
                <a:solidFill>
                  <a:srgbClr val="000000"/>
                </a:solidFill>
                <a:effectLst/>
                <a:latin typeface="+mj-lt"/>
              </a:rPr>
              <a:t>Komora vydá licenciu </a:t>
            </a:r>
            <a:r>
              <a:rPr lang="sk-SK" sz="2600" b="1" i="0" dirty="0" err="1">
                <a:solidFill>
                  <a:srgbClr val="000000"/>
                </a:solidFill>
                <a:effectLst/>
                <a:latin typeface="+mj-lt"/>
              </a:rPr>
              <a:t>fyzioteraputovi</a:t>
            </a:r>
            <a:r>
              <a:rPr lang="sk-SK" sz="2600" b="1" i="0" dirty="0">
                <a:solidFill>
                  <a:srgbClr val="000000"/>
                </a:solidFill>
                <a:effectLst/>
                <a:latin typeface="+mj-lt"/>
              </a:rPr>
              <a:t>, ak:</a:t>
            </a:r>
            <a:endParaRPr lang="sk-SK" sz="2600" b="0" i="0" dirty="0">
              <a:solidFill>
                <a:srgbClr val="000000"/>
              </a:solidFill>
              <a:effectLst/>
              <a:latin typeface="+mj-lt"/>
            </a:endParaRPr>
          </a:p>
          <a:p>
            <a:pPr algn="l">
              <a:lnSpc>
                <a:spcPct val="120000"/>
              </a:lnSpc>
              <a:spcAft>
                <a:spcPts val="750"/>
              </a:spcAft>
              <a:buFont typeface="+mj-lt"/>
              <a:buAutoNum type="alphaLcPeriod"/>
            </a:pPr>
            <a:r>
              <a:rPr lang="sk-SK" sz="2600" b="0" i="0" dirty="0">
                <a:solidFill>
                  <a:srgbClr val="323232"/>
                </a:solidFill>
                <a:effectLst/>
                <a:latin typeface="+mj-lt"/>
              </a:rPr>
              <a:t>je spôsobilý na právne úkony v celom rozsahu – </a:t>
            </a:r>
            <a:r>
              <a:rPr lang="sk-SK" sz="2600" b="0" i="0" u="none" strike="noStrike" dirty="0">
                <a:solidFill>
                  <a:srgbClr val="9A1108"/>
                </a:solidFill>
                <a:effectLst/>
                <a:latin typeface="+mj-lt"/>
                <a:hlinkClick r:id="rId2"/>
              </a:rPr>
              <a:t>Čestne </a:t>
            </a:r>
            <a:r>
              <a:rPr lang="sk-SK" sz="2600" b="0" i="0" u="none" strike="noStrike" dirty="0" err="1">
                <a:solidFill>
                  <a:srgbClr val="9A1108"/>
                </a:solidFill>
                <a:effectLst/>
                <a:latin typeface="+mj-lt"/>
                <a:hlinkClick r:id="rId2"/>
              </a:rPr>
              <a:t>vyhlasenie</a:t>
            </a:r>
            <a:endParaRPr lang="sk-SK" sz="2600" b="0" i="0" dirty="0">
              <a:solidFill>
                <a:srgbClr val="323232"/>
              </a:solidFill>
              <a:effectLst/>
              <a:latin typeface="+mj-lt"/>
            </a:endParaRPr>
          </a:p>
          <a:p>
            <a:pPr algn="l">
              <a:lnSpc>
                <a:spcPct val="120000"/>
              </a:lnSpc>
              <a:spcAft>
                <a:spcPts val="750"/>
              </a:spcAft>
              <a:buFont typeface="+mj-lt"/>
              <a:buAutoNum type="alphaLcPeriod"/>
            </a:pPr>
            <a:r>
              <a:rPr lang="sk-SK" sz="2600" b="0" i="0" dirty="0">
                <a:solidFill>
                  <a:srgbClr val="323232"/>
                </a:solidFill>
                <a:effectLst/>
                <a:latin typeface="+mj-lt"/>
              </a:rPr>
              <a:t>je zdravotne spôsobilý –  </a:t>
            </a:r>
            <a:r>
              <a:rPr lang="sk-SK" sz="2600" b="0" i="0" u="none" strike="noStrike" dirty="0" err="1">
                <a:solidFill>
                  <a:srgbClr val="9A1108"/>
                </a:solidFill>
                <a:effectLst/>
                <a:latin typeface="+mj-lt"/>
                <a:hlinkClick r:id="rId3"/>
              </a:rPr>
              <a:t>Lekarsky</a:t>
            </a:r>
            <a:r>
              <a:rPr lang="sk-SK" sz="2600" b="0" i="0" u="none" strike="noStrike" dirty="0">
                <a:solidFill>
                  <a:srgbClr val="9A1108"/>
                </a:solidFill>
                <a:effectLst/>
                <a:latin typeface="+mj-lt"/>
                <a:hlinkClick r:id="rId3"/>
              </a:rPr>
              <a:t> posudok (26,5 </a:t>
            </a:r>
            <a:r>
              <a:rPr lang="sk-SK" sz="2600" b="0" i="0" u="none" strike="noStrike" dirty="0" err="1">
                <a:solidFill>
                  <a:srgbClr val="9A1108"/>
                </a:solidFill>
                <a:effectLst/>
                <a:latin typeface="+mj-lt"/>
                <a:hlinkClick r:id="rId3"/>
              </a:rPr>
              <a:t>kB</a:t>
            </a:r>
            <a:r>
              <a:rPr lang="sk-SK" sz="2600" b="0" i="0" u="none" strike="noStrike" dirty="0">
                <a:solidFill>
                  <a:srgbClr val="9A1108"/>
                </a:solidFill>
                <a:effectLst/>
                <a:latin typeface="+mj-lt"/>
                <a:hlinkClick r:id="rId3"/>
              </a:rPr>
              <a:t>)</a:t>
            </a:r>
            <a:endParaRPr lang="sk-SK" sz="2600" b="0" i="0" dirty="0">
              <a:solidFill>
                <a:srgbClr val="323232"/>
              </a:solidFill>
              <a:effectLst/>
              <a:latin typeface="+mj-lt"/>
            </a:endParaRPr>
          </a:p>
          <a:p>
            <a:pPr algn="l">
              <a:lnSpc>
                <a:spcPct val="120000"/>
              </a:lnSpc>
              <a:spcAft>
                <a:spcPts val="750"/>
              </a:spcAft>
              <a:buFont typeface="+mj-lt"/>
              <a:buAutoNum type="alphaLcPeriod"/>
            </a:pPr>
            <a:r>
              <a:rPr lang="sk-SK" sz="2600" b="0" i="0" dirty="0">
                <a:solidFill>
                  <a:srgbClr val="323232"/>
                </a:solidFill>
                <a:effectLst/>
                <a:latin typeface="+mj-lt"/>
              </a:rPr>
              <a:t>je odborne spôsobilý – ( </a:t>
            </a:r>
            <a:r>
              <a:rPr lang="sk-SK" sz="2600" b="1" i="0" dirty="0">
                <a:solidFill>
                  <a:srgbClr val="323232"/>
                </a:solidFill>
                <a:effectLst/>
                <a:latin typeface="+mj-lt"/>
              </a:rPr>
              <a:t>overené Diplomy o vzdelaní</a:t>
            </a:r>
            <a:r>
              <a:rPr lang="sk-SK" sz="2600" b="0" i="0" dirty="0">
                <a:solidFill>
                  <a:srgbClr val="323232"/>
                </a:solidFill>
                <a:effectLst/>
                <a:latin typeface="+mj-lt"/>
              </a:rPr>
              <a:t> )</a:t>
            </a:r>
          </a:p>
          <a:p>
            <a:pPr algn="l">
              <a:lnSpc>
                <a:spcPct val="120000"/>
              </a:lnSpc>
              <a:spcAft>
                <a:spcPts val="750"/>
              </a:spcAft>
              <a:buFont typeface="+mj-lt"/>
              <a:buAutoNum type="alphaLcPeriod"/>
            </a:pPr>
            <a:r>
              <a:rPr lang="sk-SK" sz="2600" b="0" i="0" dirty="0">
                <a:solidFill>
                  <a:srgbClr val="323232"/>
                </a:solidFill>
                <a:effectLst/>
                <a:latin typeface="+mj-lt"/>
              </a:rPr>
              <a:t>je bezúhonný (</a:t>
            </a:r>
            <a:r>
              <a:rPr lang="sk-SK" sz="2600" b="1" i="0" dirty="0">
                <a:solidFill>
                  <a:srgbClr val="323232"/>
                </a:solidFill>
                <a:effectLst/>
                <a:latin typeface="+mj-lt"/>
              </a:rPr>
              <a:t>Výpis z registra trestov nie starší ako 1 mesiac</a:t>
            </a:r>
            <a:r>
              <a:rPr lang="sk-SK" sz="2600" b="0" i="0" dirty="0">
                <a:solidFill>
                  <a:srgbClr val="323232"/>
                </a:solidFill>
                <a:effectLst/>
                <a:latin typeface="+mj-lt"/>
              </a:rPr>
              <a:t>)</a:t>
            </a:r>
          </a:p>
          <a:p>
            <a:pPr algn="l">
              <a:lnSpc>
                <a:spcPct val="120000"/>
              </a:lnSpc>
              <a:spcAft>
                <a:spcPts val="750"/>
              </a:spcAft>
              <a:buFont typeface="+mj-lt"/>
              <a:buAutoNum type="alphaLcPeriod"/>
            </a:pPr>
            <a:r>
              <a:rPr lang="sk-SK" sz="2600" b="0" i="0" dirty="0">
                <a:solidFill>
                  <a:srgbClr val="323232"/>
                </a:solidFill>
                <a:effectLst/>
                <a:latin typeface="+mj-lt"/>
              </a:rPr>
              <a:t>je zapísaný v registri.</a:t>
            </a:r>
          </a:p>
          <a:p>
            <a:pPr indent="-228600" algn="l">
              <a:buFont typeface="Arial" panose="020B0604020202020204" pitchFamily="34" charset="0"/>
              <a:buChar char="•"/>
            </a:pPr>
            <a:endParaRPr lang="en-US" sz="2000" dirty="0"/>
          </a:p>
        </p:txBody>
      </p:sp>
      <p:cxnSp>
        <p:nvCxnSpPr>
          <p:cNvPr id="30" name="Straight Connector 29">
            <a:extLst>
              <a:ext uri="{FF2B5EF4-FFF2-40B4-BE49-F238E27FC236}">
                <a16:creationId xmlns:a16="http://schemas.microsoft.com/office/drawing/2014/main" id="{7D20D29B-C6C6-4449-5682-6E6433D81D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8709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BEDCF2F-5256-D9B5-5E17-B4DE27271D9A}"/>
            </a:ext>
          </a:extLst>
        </p:cNvPr>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658773CB-D6D5-63FD-A391-006421C722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a:extLst>
              <a:ext uri="{FF2B5EF4-FFF2-40B4-BE49-F238E27FC236}">
                <a16:creationId xmlns:a16="http://schemas.microsoft.com/office/drawing/2014/main" id="{D1C7BEA4-E629-C145-C725-56D41838E8D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32" name="Rectangle 31">
              <a:extLst>
                <a:ext uri="{FF2B5EF4-FFF2-40B4-BE49-F238E27FC236}">
                  <a16:creationId xmlns:a16="http://schemas.microsoft.com/office/drawing/2014/main" id="{AAC412A5-EACF-267B-5C32-3FB016EDD0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BD6B13C8-449C-94D6-F190-8856336F0E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06B4A8F9-7E5D-CEA5-76B2-478AEA1A12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Rectangle 27">
            <a:extLst>
              <a:ext uri="{FF2B5EF4-FFF2-40B4-BE49-F238E27FC236}">
                <a16:creationId xmlns:a16="http://schemas.microsoft.com/office/drawing/2014/main" id="{D4B143EA-AE99-6745-BD63-731B40180A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AD2B82-A83C-39DE-A51C-1B22E12A5EE1}"/>
              </a:ext>
            </a:extLst>
          </p:cNvPr>
          <p:cNvSpPr>
            <a:spLocks noGrp="1"/>
          </p:cNvSpPr>
          <p:nvPr>
            <p:ph type="ctrTitle"/>
          </p:nvPr>
        </p:nvSpPr>
        <p:spPr>
          <a:xfrm>
            <a:off x="1043631" y="809898"/>
            <a:ext cx="9942716" cy="1554480"/>
          </a:xfrm>
        </p:spPr>
        <p:txBody>
          <a:bodyPr vert="horz" lIns="91440" tIns="45720" rIns="91440" bIns="45720" rtlCol="0" anchor="ctr">
            <a:normAutofit/>
          </a:bodyPr>
          <a:lstStyle/>
          <a:p>
            <a:pPr algn="l"/>
            <a:r>
              <a:rPr lang="en-US" sz="4800" kern="1200" dirty="0" err="1">
                <a:solidFill>
                  <a:schemeClr val="tx1"/>
                </a:solidFill>
                <a:latin typeface="+mj-lt"/>
                <a:ea typeface="+mj-ea"/>
                <a:cs typeface="+mj-cs"/>
              </a:rPr>
              <a:t>Licencia</a:t>
            </a:r>
            <a:r>
              <a:rPr lang="sk-SK" sz="4800" kern="1200" dirty="0">
                <a:solidFill>
                  <a:schemeClr val="tx1"/>
                </a:solidFill>
                <a:latin typeface="+mj-lt"/>
                <a:ea typeface="+mj-ea"/>
                <a:cs typeface="+mj-cs"/>
              </a:rPr>
              <a:t> </a:t>
            </a:r>
            <a:endParaRPr lang="en-US" sz="4800" kern="1200" dirty="0">
              <a:solidFill>
                <a:schemeClr val="tx1"/>
              </a:solidFill>
              <a:latin typeface="+mj-lt"/>
              <a:ea typeface="+mj-ea"/>
              <a:cs typeface="+mj-cs"/>
            </a:endParaRPr>
          </a:p>
        </p:txBody>
      </p:sp>
      <p:sp>
        <p:nvSpPr>
          <p:cNvPr id="3" name="Subtitle 2">
            <a:extLst>
              <a:ext uri="{FF2B5EF4-FFF2-40B4-BE49-F238E27FC236}">
                <a16:creationId xmlns:a16="http://schemas.microsoft.com/office/drawing/2014/main" id="{D040B64A-EEA6-C14A-D2FD-719DC843A771}"/>
              </a:ext>
            </a:extLst>
          </p:cNvPr>
          <p:cNvSpPr>
            <a:spLocks noGrp="1"/>
          </p:cNvSpPr>
          <p:nvPr>
            <p:ph type="subTitle" idx="1"/>
          </p:nvPr>
        </p:nvSpPr>
        <p:spPr>
          <a:xfrm>
            <a:off x="731525" y="2796300"/>
            <a:ext cx="10254822" cy="3920087"/>
          </a:xfrm>
        </p:spPr>
        <p:txBody>
          <a:bodyPr vert="horz" lIns="91440" tIns="45720" rIns="91440" bIns="45720" rtlCol="0" anchor="ctr">
            <a:normAutofit lnSpcReduction="10000"/>
          </a:bodyPr>
          <a:lstStyle/>
          <a:p>
            <a:pPr algn="just">
              <a:lnSpc>
                <a:spcPct val="100000"/>
              </a:lnSpc>
              <a:spcAft>
                <a:spcPts val="1500"/>
              </a:spcAft>
            </a:pPr>
            <a:r>
              <a:rPr lang="sk-SK" sz="2000" b="0" i="0" u="sng" dirty="0">
                <a:effectLst/>
              </a:rPr>
              <a:t>Každý držiteľ licencie na výkon samostatnej zdravotníckej praxe je povinný:</a:t>
            </a:r>
            <a:endParaRPr lang="sk-SK" sz="2000" b="0" i="0" dirty="0">
              <a:effectLst/>
            </a:endParaRPr>
          </a:p>
          <a:p>
            <a:pPr algn="just">
              <a:lnSpc>
                <a:spcPct val="100000"/>
              </a:lnSpc>
              <a:spcAft>
                <a:spcPts val="1500"/>
              </a:spcAft>
              <a:buFont typeface="Arial" panose="020B0604020202020204" pitchFamily="34" charset="0"/>
              <a:buChar char="•"/>
            </a:pPr>
            <a:r>
              <a:rPr lang="sk-SK" sz="2000" b="0" i="0" dirty="0">
                <a:effectLst/>
              </a:rPr>
              <a:t> registrovať sa pre daň z príjmu u príslušného správcu dane (daňový úrad) – do konca kalendárneho mesiaca po uplynutí mesiaca, v ktorom nadobudla licencia právoplatnosť</a:t>
            </a:r>
          </a:p>
          <a:p>
            <a:pPr algn="just">
              <a:lnSpc>
                <a:spcPct val="100000"/>
              </a:lnSpc>
              <a:spcAft>
                <a:spcPts val="1500"/>
              </a:spcAft>
              <a:buFont typeface="Arial" panose="020B0604020202020204" pitchFamily="34" charset="0"/>
              <a:buChar char="•"/>
            </a:pPr>
            <a:r>
              <a:rPr lang="sk-SK" sz="2000" b="0" i="0" dirty="0">
                <a:effectLst/>
              </a:rPr>
              <a:t> oznámiť vznik platiteľa poistného zdravotnej poisťovni držiteľa licencie najneskôr do ôsmich dní odo dňa nadobudnutia právoplatnosti licencie</a:t>
            </a:r>
          </a:p>
          <a:p>
            <a:pPr algn="just">
              <a:lnSpc>
                <a:spcPct val="100000"/>
              </a:lnSpc>
              <a:spcAft>
                <a:spcPts val="1500"/>
              </a:spcAft>
              <a:buFont typeface="Arial" panose="020B0604020202020204" pitchFamily="34" charset="0"/>
              <a:buChar char="•"/>
            </a:pPr>
            <a:r>
              <a:rPr lang="sk-SK" sz="2000" b="0" i="0" dirty="0">
                <a:effectLst/>
              </a:rPr>
              <a:t> požiadať ÚZDS o pridelenie kódu poskytovateľa do 90 dní odo dňa nadobudnutia právoplatnosti licencie</a:t>
            </a:r>
          </a:p>
          <a:p>
            <a:pPr algn="just">
              <a:lnSpc>
                <a:spcPct val="100000"/>
              </a:lnSpc>
              <a:spcAft>
                <a:spcPts val="1500"/>
              </a:spcAft>
              <a:buFont typeface="Arial" panose="020B0604020202020204" pitchFamily="34" charset="0"/>
              <a:buChar char="•"/>
            </a:pPr>
            <a:r>
              <a:rPr lang="sk-SK" sz="2000" b="0" i="0" dirty="0">
                <a:effectLst/>
              </a:rPr>
              <a:t> uzatvoriť poistenie zodpovednosti za škodu pri výkone povolania</a:t>
            </a:r>
          </a:p>
          <a:p>
            <a:pPr algn="l">
              <a:spcAft>
                <a:spcPts val="1500"/>
              </a:spcAft>
              <a:buFont typeface="Arial" panose="020B0604020202020204" pitchFamily="34" charset="0"/>
              <a:buChar char="•"/>
            </a:pPr>
            <a:endParaRPr lang="sk-SK" sz="2000" b="0" i="0" dirty="0">
              <a:solidFill>
                <a:srgbClr val="888888"/>
              </a:solidFill>
              <a:effectLst/>
              <a:latin typeface="Raleway" pitchFamily="2" charset="-18"/>
            </a:endParaRPr>
          </a:p>
        </p:txBody>
      </p:sp>
      <p:cxnSp>
        <p:nvCxnSpPr>
          <p:cNvPr id="30" name="Straight Connector 29">
            <a:extLst>
              <a:ext uri="{FF2B5EF4-FFF2-40B4-BE49-F238E27FC236}">
                <a16:creationId xmlns:a16="http://schemas.microsoft.com/office/drawing/2014/main" id="{3559B4E7-45C0-68AF-7002-848E58E0DA2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1914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1596811-4517-0299-7657-E504FA0F1AF7}"/>
            </a:ext>
          </a:extLst>
        </p:cNvPr>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BFDE7614-E897-95FA-E7EA-2FBBD43DD7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a:extLst>
              <a:ext uri="{FF2B5EF4-FFF2-40B4-BE49-F238E27FC236}">
                <a16:creationId xmlns:a16="http://schemas.microsoft.com/office/drawing/2014/main" id="{399522CF-8C68-E772-A136-79E3DECCDB0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32" name="Rectangle 31">
              <a:extLst>
                <a:ext uri="{FF2B5EF4-FFF2-40B4-BE49-F238E27FC236}">
                  <a16:creationId xmlns:a16="http://schemas.microsoft.com/office/drawing/2014/main" id="{575F1619-172F-F4A3-ADEC-6FF72BABCB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2372461D-5DDF-195C-90E0-7D4FB8ED80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CB44E55-1F18-31B9-EA59-39128208E2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Rectangle 27">
            <a:extLst>
              <a:ext uri="{FF2B5EF4-FFF2-40B4-BE49-F238E27FC236}">
                <a16:creationId xmlns:a16="http://schemas.microsoft.com/office/drawing/2014/main" id="{4837F51A-D7A9-8CFF-98AB-C8AD54BEF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72587DF-7A78-444D-842E-FF2D8B3B7067}"/>
              </a:ext>
            </a:extLst>
          </p:cNvPr>
          <p:cNvSpPr>
            <a:spLocks noGrp="1"/>
          </p:cNvSpPr>
          <p:nvPr>
            <p:ph type="ctrTitle"/>
          </p:nvPr>
        </p:nvSpPr>
        <p:spPr>
          <a:xfrm>
            <a:off x="1043631" y="809898"/>
            <a:ext cx="9942716" cy="1554480"/>
          </a:xfrm>
        </p:spPr>
        <p:txBody>
          <a:bodyPr vert="horz" lIns="91440" tIns="45720" rIns="91440" bIns="45720" rtlCol="0" anchor="ctr">
            <a:normAutofit/>
          </a:bodyPr>
          <a:lstStyle/>
          <a:p>
            <a:pPr algn="l"/>
            <a:r>
              <a:rPr lang="en-US" sz="4800" kern="1200" dirty="0" err="1">
                <a:solidFill>
                  <a:schemeClr val="tx1"/>
                </a:solidFill>
                <a:latin typeface="+mj-lt"/>
                <a:ea typeface="+mj-ea"/>
                <a:cs typeface="+mj-cs"/>
              </a:rPr>
              <a:t>Licencia</a:t>
            </a:r>
            <a:r>
              <a:rPr lang="sk-SK" sz="4800" kern="1200" dirty="0">
                <a:solidFill>
                  <a:schemeClr val="tx1"/>
                </a:solidFill>
                <a:latin typeface="+mj-lt"/>
                <a:ea typeface="+mj-ea"/>
                <a:cs typeface="+mj-cs"/>
              </a:rPr>
              <a:t> typu A </a:t>
            </a:r>
            <a:endParaRPr lang="en-US" sz="4800" kern="1200" dirty="0">
              <a:solidFill>
                <a:schemeClr val="tx1"/>
              </a:solidFill>
              <a:latin typeface="+mj-lt"/>
              <a:ea typeface="+mj-ea"/>
              <a:cs typeface="+mj-cs"/>
            </a:endParaRPr>
          </a:p>
        </p:txBody>
      </p:sp>
      <p:sp>
        <p:nvSpPr>
          <p:cNvPr id="3" name="Subtitle 2">
            <a:extLst>
              <a:ext uri="{FF2B5EF4-FFF2-40B4-BE49-F238E27FC236}">
                <a16:creationId xmlns:a16="http://schemas.microsoft.com/office/drawing/2014/main" id="{D3365031-80D9-3ABA-00C4-60AD3F5439FA}"/>
              </a:ext>
            </a:extLst>
          </p:cNvPr>
          <p:cNvSpPr>
            <a:spLocks noGrp="1"/>
          </p:cNvSpPr>
          <p:nvPr>
            <p:ph type="subTitle" idx="1"/>
          </p:nvPr>
        </p:nvSpPr>
        <p:spPr>
          <a:xfrm>
            <a:off x="731525" y="2796300"/>
            <a:ext cx="10254822" cy="3920087"/>
          </a:xfrm>
        </p:spPr>
        <p:txBody>
          <a:bodyPr vert="horz" lIns="91440" tIns="45720" rIns="91440" bIns="45720" rtlCol="0" anchor="ctr">
            <a:normAutofit lnSpcReduction="10000"/>
          </a:bodyPr>
          <a:lstStyle/>
          <a:p>
            <a:pPr marL="342900" indent="-342900" algn="l">
              <a:lnSpc>
                <a:spcPts val="1500"/>
              </a:lnSpc>
              <a:spcAft>
                <a:spcPts val="1500"/>
              </a:spcAft>
              <a:buFontTx/>
              <a:buChar char="-"/>
            </a:pPr>
            <a:r>
              <a:rPr lang="sk-SK" sz="1800" b="0" i="0" dirty="0">
                <a:effectLst/>
                <a:latin typeface="+mj-lt"/>
              </a:rPr>
              <a:t>nemajú alebo neplánujú mať svoje vlastné súkromné zdravotnícke zariadenie,</a:t>
            </a:r>
          </a:p>
          <a:p>
            <a:pPr marL="342900" indent="-342900" algn="l">
              <a:lnSpc>
                <a:spcPts val="1500"/>
              </a:lnSpc>
              <a:spcAft>
                <a:spcPts val="1500"/>
              </a:spcAft>
              <a:buFontTx/>
              <a:buChar char="-"/>
            </a:pPr>
            <a:r>
              <a:rPr lang="sk-SK" sz="1800" dirty="0">
                <a:latin typeface="+mj-lt"/>
              </a:rPr>
              <a:t>s</a:t>
            </a:r>
            <a:r>
              <a:rPr lang="sk-SK" sz="1800" b="0" i="0" dirty="0">
                <a:effectLst/>
                <a:latin typeface="+mj-lt"/>
              </a:rPr>
              <a:t>lužby fakturuje</a:t>
            </a:r>
          </a:p>
          <a:p>
            <a:pPr marL="342900" indent="-342900" algn="l">
              <a:lnSpc>
                <a:spcPts val="1500"/>
              </a:lnSpc>
              <a:spcAft>
                <a:spcPts val="1500"/>
              </a:spcAft>
              <a:buFontTx/>
              <a:buChar char="-"/>
            </a:pPr>
            <a:r>
              <a:rPr lang="sk-SK" sz="1800" b="0" i="0" dirty="0">
                <a:effectLst/>
                <a:latin typeface="+mj-lt"/>
              </a:rPr>
              <a:t>Štatistický úrad SR pridelí držiteľovi licencie IČO </a:t>
            </a:r>
            <a:r>
              <a:rPr lang="sk-SK" sz="1800" b="1" i="0" dirty="0">
                <a:effectLst/>
                <a:latin typeface="+mj-lt"/>
              </a:rPr>
              <a:t>(netreba o IČO žiadať)</a:t>
            </a:r>
            <a:r>
              <a:rPr lang="sk-SK" sz="1800" b="0" i="0" dirty="0">
                <a:effectLst/>
                <a:latin typeface="+mj-lt"/>
              </a:rPr>
              <a:t>, </a:t>
            </a:r>
          </a:p>
          <a:p>
            <a:pPr marL="342900" indent="-342900" algn="l">
              <a:lnSpc>
                <a:spcPts val="1500"/>
              </a:lnSpc>
              <a:spcAft>
                <a:spcPts val="1500"/>
              </a:spcAft>
              <a:buFontTx/>
              <a:buChar char="-"/>
            </a:pPr>
            <a:r>
              <a:rPr lang="sk-SK" sz="1800" b="0" i="0" dirty="0">
                <a:effectLst/>
                <a:latin typeface="+mj-lt"/>
              </a:rPr>
              <a:t>SKF držiteľovi licencie posielala rozhodnutie o pridelení IČO.</a:t>
            </a:r>
          </a:p>
          <a:p>
            <a:pPr algn="l">
              <a:lnSpc>
                <a:spcPts val="1500"/>
              </a:lnSpc>
              <a:spcAft>
                <a:spcPts val="1500"/>
              </a:spcAft>
            </a:pPr>
            <a:r>
              <a:rPr lang="sk-SK" sz="1800" b="0" i="0" dirty="0">
                <a:effectLst/>
                <a:latin typeface="+mj-lt"/>
              </a:rPr>
              <a:t>podmienky vydania:</a:t>
            </a:r>
          </a:p>
          <a:p>
            <a:pPr algn="l">
              <a:spcAft>
                <a:spcPts val="750"/>
              </a:spcAft>
              <a:buFont typeface="+mj-lt"/>
              <a:buAutoNum type="arabicPeriod"/>
            </a:pPr>
            <a:r>
              <a:rPr lang="sk-SK" sz="1800" b="0" i="0" dirty="0">
                <a:effectLst/>
                <a:latin typeface="+mj-lt"/>
              </a:rPr>
              <a:t> ukončené odborné vzdelanie (VOV, Bc., Mgr.)</a:t>
            </a:r>
          </a:p>
          <a:p>
            <a:pPr algn="l">
              <a:spcAft>
                <a:spcPts val="750"/>
              </a:spcAft>
              <a:buFont typeface="+mj-lt"/>
              <a:buAutoNum type="arabicPeriod"/>
            </a:pPr>
            <a:r>
              <a:rPr lang="sk-SK" sz="1800" dirty="0">
                <a:latin typeface="+mj-lt"/>
              </a:rPr>
              <a:t> u</a:t>
            </a:r>
            <a:r>
              <a:rPr lang="sk-SK" sz="1800" b="0" i="0" dirty="0">
                <a:effectLst/>
                <a:latin typeface="+mj-lt"/>
              </a:rPr>
              <a:t>končené postgraduálne špecializačné štúdium ( Nariadenie vlády 296/2010 </a:t>
            </a:r>
            <a:r>
              <a:rPr lang="sk-SK" sz="1800" b="0" i="0" dirty="0" err="1">
                <a:effectLst/>
                <a:latin typeface="+mj-lt"/>
              </a:rPr>
              <a:t>Z.z</a:t>
            </a:r>
            <a:r>
              <a:rPr lang="sk-SK" sz="1800" b="0" i="0" dirty="0">
                <a:effectLst/>
                <a:latin typeface="+mj-lt"/>
              </a:rPr>
              <a:t>.)</a:t>
            </a:r>
          </a:p>
          <a:p>
            <a:pPr algn="l">
              <a:spcAft>
                <a:spcPts val="750"/>
              </a:spcAft>
              <a:buFont typeface="+mj-lt"/>
              <a:buAutoNum type="arabicPeriod"/>
            </a:pPr>
            <a:r>
              <a:rPr lang="sk-SK" sz="1800" b="0" i="0" dirty="0">
                <a:effectLst/>
                <a:latin typeface="+mj-lt"/>
              </a:rPr>
              <a:t> odborná prax v zdravotníckom zariadení ( 5-rokov)</a:t>
            </a:r>
          </a:p>
          <a:p>
            <a:pPr algn="l"/>
            <a:endParaRPr lang="en-US" sz="2000" dirty="0"/>
          </a:p>
        </p:txBody>
      </p:sp>
      <p:cxnSp>
        <p:nvCxnSpPr>
          <p:cNvPr id="30" name="Straight Connector 29">
            <a:extLst>
              <a:ext uri="{FF2B5EF4-FFF2-40B4-BE49-F238E27FC236}">
                <a16:creationId xmlns:a16="http://schemas.microsoft.com/office/drawing/2014/main" id="{28789F6B-9F2C-F664-541E-7B9835ADE5E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6422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3FA8C82-9E94-B868-C716-37DB7A98BC25}"/>
            </a:ext>
          </a:extLst>
        </p:cNvPr>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CA396176-25B5-F306-2D01-2236FE0D7F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a:extLst>
              <a:ext uri="{FF2B5EF4-FFF2-40B4-BE49-F238E27FC236}">
                <a16:creationId xmlns:a16="http://schemas.microsoft.com/office/drawing/2014/main" id="{BBB5B146-E7E4-5F14-A3C5-FB8BC6B0031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32" name="Rectangle 31">
              <a:extLst>
                <a:ext uri="{FF2B5EF4-FFF2-40B4-BE49-F238E27FC236}">
                  <a16:creationId xmlns:a16="http://schemas.microsoft.com/office/drawing/2014/main" id="{292C16F3-A65E-10D1-4AE4-AAAA348E1F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4509DAE2-0395-D2FF-D4DC-ED32EA7B31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34E95EE4-F4E8-B5ED-7584-537F45BFD4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Rectangle 27">
            <a:extLst>
              <a:ext uri="{FF2B5EF4-FFF2-40B4-BE49-F238E27FC236}">
                <a16:creationId xmlns:a16="http://schemas.microsoft.com/office/drawing/2014/main" id="{A73518B5-57A3-6C80-E491-443C14A84F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3BC5902-F5F1-D31C-CEC7-6A8032ECEFED}"/>
              </a:ext>
            </a:extLst>
          </p:cNvPr>
          <p:cNvSpPr>
            <a:spLocks noGrp="1"/>
          </p:cNvSpPr>
          <p:nvPr>
            <p:ph type="ctrTitle"/>
          </p:nvPr>
        </p:nvSpPr>
        <p:spPr>
          <a:xfrm>
            <a:off x="1043631" y="809898"/>
            <a:ext cx="9942716" cy="1554480"/>
          </a:xfrm>
        </p:spPr>
        <p:txBody>
          <a:bodyPr vert="horz" lIns="91440" tIns="45720" rIns="91440" bIns="45720" rtlCol="0" anchor="ctr">
            <a:normAutofit/>
          </a:bodyPr>
          <a:lstStyle/>
          <a:p>
            <a:pPr algn="l"/>
            <a:r>
              <a:rPr lang="en-US" sz="4800" kern="1200" dirty="0" err="1">
                <a:solidFill>
                  <a:schemeClr val="tx1"/>
                </a:solidFill>
                <a:latin typeface="+mj-lt"/>
                <a:ea typeface="+mj-ea"/>
                <a:cs typeface="+mj-cs"/>
              </a:rPr>
              <a:t>Licencia</a:t>
            </a:r>
            <a:r>
              <a:rPr lang="sk-SK" sz="4800" kern="1200" dirty="0">
                <a:solidFill>
                  <a:schemeClr val="tx1"/>
                </a:solidFill>
                <a:latin typeface="+mj-lt"/>
                <a:ea typeface="+mj-ea"/>
                <a:cs typeface="+mj-cs"/>
              </a:rPr>
              <a:t> typu B </a:t>
            </a:r>
            <a:endParaRPr lang="en-US" sz="4800" kern="1200" dirty="0">
              <a:solidFill>
                <a:schemeClr val="tx1"/>
              </a:solidFill>
              <a:latin typeface="+mj-lt"/>
              <a:ea typeface="+mj-ea"/>
              <a:cs typeface="+mj-cs"/>
            </a:endParaRPr>
          </a:p>
        </p:txBody>
      </p:sp>
      <p:sp>
        <p:nvSpPr>
          <p:cNvPr id="3" name="Subtitle 2">
            <a:extLst>
              <a:ext uri="{FF2B5EF4-FFF2-40B4-BE49-F238E27FC236}">
                <a16:creationId xmlns:a16="http://schemas.microsoft.com/office/drawing/2014/main" id="{68252B3B-F845-6F06-6726-E3800196C814}"/>
              </a:ext>
            </a:extLst>
          </p:cNvPr>
          <p:cNvSpPr>
            <a:spLocks noGrp="1"/>
          </p:cNvSpPr>
          <p:nvPr>
            <p:ph type="subTitle" idx="1"/>
          </p:nvPr>
        </p:nvSpPr>
        <p:spPr>
          <a:xfrm>
            <a:off x="731525" y="2796300"/>
            <a:ext cx="10254822" cy="3920087"/>
          </a:xfrm>
        </p:spPr>
        <p:txBody>
          <a:bodyPr vert="horz" lIns="91440" tIns="45720" rIns="91440" bIns="45720" rtlCol="0" anchor="ctr">
            <a:normAutofit/>
          </a:bodyPr>
          <a:lstStyle/>
          <a:p>
            <a:pPr marL="342900" indent="-342900" algn="l">
              <a:lnSpc>
                <a:spcPts val="1500"/>
              </a:lnSpc>
              <a:spcAft>
                <a:spcPts val="1500"/>
              </a:spcAft>
              <a:buFontTx/>
              <a:buChar char="-"/>
            </a:pPr>
            <a:r>
              <a:rPr lang="sk-SK" sz="2000" b="0" i="0" dirty="0">
                <a:solidFill>
                  <a:srgbClr val="000000"/>
                </a:solidFill>
                <a:effectLst/>
                <a:latin typeface="+mj-lt"/>
              </a:rPr>
              <a:t>je určená pre fyzioterapeutov, ktorí chcú prevádzkovať vlastné zdravotnícke zariadenie</a:t>
            </a:r>
            <a:endParaRPr lang="sk-SK" sz="2000" b="0" i="0" dirty="0">
              <a:effectLst/>
              <a:latin typeface="+mj-lt"/>
            </a:endParaRPr>
          </a:p>
          <a:p>
            <a:pPr marL="342900" indent="-342900" algn="l">
              <a:lnSpc>
                <a:spcPts val="1500"/>
              </a:lnSpc>
              <a:spcAft>
                <a:spcPts val="1500"/>
              </a:spcAft>
              <a:buFontTx/>
              <a:buChar char="-"/>
            </a:pPr>
            <a:r>
              <a:rPr lang="sk-SK" sz="2000" b="0" i="0" dirty="0">
                <a:solidFill>
                  <a:srgbClr val="000000"/>
                </a:solidFill>
                <a:effectLst/>
                <a:latin typeface="+mj-lt"/>
              </a:rPr>
              <a:t>Štatistický úrad SR pridelí držiteľovi licencie IČO </a:t>
            </a:r>
            <a:r>
              <a:rPr lang="sk-SK" sz="2000" b="1" i="0" dirty="0">
                <a:solidFill>
                  <a:srgbClr val="000000"/>
                </a:solidFill>
                <a:effectLst/>
                <a:latin typeface="+mj-lt"/>
              </a:rPr>
              <a:t>(netreba o IČO žiadať)</a:t>
            </a:r>
            <a:r>
              <a:rPr lang="sk-SK" sz="2000" b="0" i="0" dirty="0">
                <a:solidFill>
                  <a:srgbClr val="000000"/>
                </a:solidFill>
                <a:effectLst/>
                <a:latin typeface="+mj-lt"/>
              </a:rPr>
              <a:t>, </a:t>
            </a:r>
          </a:p>
          <a:p>
            <a:pPr marL="342900" indent="-342900" algn="l">
              <a:lnSpc>
                <a:spcPts val="1500"/>
              </a:lnSpc>
              <a:spcAft>
                <a:spcPts val="1500"/>
              </a:spcAft>
              <a:buFontTx/>
              <a:buChar char="-"/>
            </a:pPr>
            <a:r>
              <a:rPr lang="sk-SK" sz="2000" b="0" i="0" dirty="0">
                <a:solidFill>
                  <a:srgbClr val="000000"/>
                </a:solidFill>
                <a:effectLst/>
                <a:latin typeface="+mj-lt"/>
              </a:rPr>
              <a:t>VUC držiteľovi licencie posielala rozhodnutie o pridelení IČO.</a:t>
            </a:r>
            <a:endParaRPr lang="sk-SK" sz="2000" b="0" i="0" dirty="0">
              <a:effectLst/>
              <a:latin typeface="+mj-lt"/>
            </a:endParaRPr>
          </a:p>
          <a:p>
            <a:pPr algn="l">
              <a:lnSpc>
                <a:spcPts val="1500"/>
              </a:lnSpc>
              <a:spcAft>
                <a:spcPts val="1500"/>
              </a:spcAft>
            </a:pPr>
            <a:r>
              <a:rPr lang="sk-SK" sz="2000" b="0" i="0" dirty="0">
                <a:effectLst/>
                <a:latin typeface="+mj-lt"/>
              </a:rPr>
              <a:t>podmienky vydania:</a:t>
            </a:r>
          </a:p>
          <a:p>
            <a:pPr algn="l">
              <a:spcAft>
                <a:spcPts val="750"/>
              </a:spcAft>
              <a:buFont typeface="+mj-lt"/>
              <a:buAutoNum type="arabicPeriod"/>
            </a:pPr>
            <a:r>
              <a:rPr lang="sk-SK" sz="2000" b="0" i="0" dirty="0">
                <a:solidFill>
                  <a:srgbClr val="323232"/>
                </a:solidFill>
                <a:effectLst/>
                <a:latin typeface="+mj-lt"/>
              </a:rPr>
              <a:t> ukončené odborné vzdelanie (VOV, Bc., Mgr.)</a:t>
            </a:r>
          </a:p>
          <a:p>
            <a:pPr algn="l">
              <a:spcAft>
                <a:spcPts val="750"/>
              </a:spcAft>
              <a:buFont typeface="+mj-lt"/>
              <a:buAutoNum type="arabicPeriod"/>
            </a:pPr>
            <a:r>
              <a:rPr lang="sk-SK" sz="2000" b="0" i="0" dirty="0">
                <a:solidFill>
                  <a:srgbClr val="323232"/>
                </a:solidFill>
                <a:effectLst/>
                <a:latin typeface="+mj-lt"/>
              </a:rPr>
              <a:t>odborná prax v zdravotníckom zariadení ( 1-rok)</a:t>
            </a:r>
          </a:p>
          <a:p>
            <a:pPr algn="l">
              <a:spcAft>
                <a:spcPts val="750"/>
              </a:spcAft>
            </a:pPr>
            <a:endParaRPr lang="en-US" sz="2000" b="1" dirty="0"/>
          </a:p>
        </p:txBody>
      </p:sp>
      <p:cxnSp>
        <p:nvCxnSpPr>
          <p:cNvPr id="30" name="Straight Connector 29">
            <a:extLst>
              <a:ext uri="{FF2B5EF4-FFF2-40B4-BE49-F238E27FC236}">
                <a16:creationId xmlns:a16="http://schemas.microsoft.com/office/drawing/2014/main" id="{16423924-403A-AF11-756A-408961D1D0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7559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640DD20-1018-3FE8-9FC1-5653DD4351CC}"/>
            </a:ext>
          </a:extLst>
        </p:cNvPr>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098451A6-3B66-3527-15E6-0659E2ED8F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a:extLst>
              <a:ext uri="{FF2B5EF4-FFF2-40B4-BE49-F238E27FC236}">
                <a16:creationId xmlns:a16="http://schemas.microsoft.com/office/drawing/2014/main" id="{36016B7E-2C93-6489-096B-8ED83D8E3ED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32" name="Rectangle 31">
              <a:extLst>
                <a:ext uri="{FF2B5EF4-FFF2-40B4-BE49-F238E27FC236}">
                  <a16:creationId xmlns:a16="http://schemas.microsoft.com/office/drawing/2014/main" id="{E9BEE772-7723-ED61-3BDC-C6413D7953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7E8D5F22-052D-BFE0-D77D-CAE52DF749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B6D79CA6-24CB-E372-AACE-F5D1410A8E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Rectangle 27">
            <a:extLst>
              <a:ext uri="{FF2B5EF4-FFF2-40B4-BE49-F238E27FC236}">
                <a16:creationId xmlns:a16="http://schemas.microsoft.com/office/drawing/2014/main" id="{BE751CDC-B1A0-6757-BC99-3A39561A78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786FA91-6201-84B6-2B80-417F97F61D94}"/>
              </a:ext>
            </a:extLst>
          </p:cNvPr>
          <p:cNvSpPr>
            <a:spLocks noGrp="1"/>
          </p:cNvSpPr>
          <p:nvPr>
            <p:ph type="ctrTitle"/>
          </p:nvPr>
        </p:nvSpPr>
        <p:spPr>
          <a:xfrm>
            <a:off x="1043631" y="809898"/>
            <a:ext cx="9942716" cy="1554480"/>
          </a:xfrm>
        </p:spPr>
        <p:txBody>
          <a:bodyPr vert="horz" lIns="91440" tIns="45720" rIns="91440" bIns="45720" rtlCol="0" anchor="ctr">
            <a:normAutofit/>
          </a:bodyPr>
          <a:lstStyle/>
          <a:p>
            <a:pPr algn="l"/>
            <a:r>
              <a:rPr lang="en-US" sz="4800" kern="1200" dirty="0" err="1">
                <a:solidFill>
                  <a:schemeClr val="tx1"/>
                </a:solidFill>
                <a:latin typeface="+mj-lt"/>
                <a:ea typeface="+mj-ea"/>
                <a:cs typeface="+mj-cs"/>
              </a:rPr>
              <a:t>Licencia</a:t>
            </a:r>
            <a:r>
              <a:rPr lang="sk-SK" sz="4800" kern="1200" dirty="0">
                <a:solidFill>
                  <a:schemeClr val="tx1"/>
                </a:solidFill>
                <a:latin typeface="+mj-lt"/>
                <a:ea typeface="+mj-ea"/>
                <a:cs typeface="+mj-cs"/>
              </a:rPr>
              <a:t> typu C </a:t>
            </a:r>
            <a:endParaRPr lang="en-US" sz="4800" kern="1200" dirty="0">
              <a:solidFill>
                <a:schemeClr val="tx1"/>
              </a:solidFill>
              <a:latin typeface="+mj-lt"/>
              <a:ea typeface="+mj-ea"/>
              <a:cs typeface="+mj-cs"/>
            </a:endParaRPr>
          </a:p>
        </p:txBody>
      </p:sp>
      <p:sp>
        <p:nvSpPr>
          <p:cNvPr id="3" name="Subtitle 2">
            <a:extLst>
              <a:ext uri="{FF2B5EF4-FFF2-40B4-BE49-F238E27FC236}">
                <a16:creationId xmlns:a16="http://schemas.microsoft.com/office/drawing/2014/main" id="{0D6EEF86-4D0B-03F3-E0EE-9B93E65AB34A}"/>
              </a:ext>
            </a:extLst>
          </p:cNvPr>
          <p:cNvSpPr>
            <a:spLocks noGrp="1"/>
          </p:cNvSpPr>
          <p:nvPr>
            <p:ph type="subTitle" idx="1"/>
          </p:nvPr>
        </p:nvSpPr>
        <p:spPr>
          <a:xfrm>
            <a:off x="731525" y="2704014"/>
            <a:ext cx="10254822" cy="4012373"/>
          </a:xfrm>
        </p:spPr>
        <p:txBody>
          <a:bodyPr vert="horz" lIns="91440" tIns="45720" rIns="91440" bIns="45720" rtlCol="0" anchor="ctr">
            <a:normAutofit/>
          </a:bodyPr>
          <a:lstStyle/>
          <a:p>
            <a:pPr marL="342900" indent="-342900" algn="just">
              <a:lnSpc>
                <a:spcPct val="100000"/>
              </a:lnSpc>
              <a:spcAft>
                <a:spcPts val="1500"/>
              </a:spcAft>
              <a:buFontTx/>
              <a:buChar char="-"/>
            </a:pPr>
            <a:r>
              <a:rPr lang="sk-SK" sz="1700" b="0" i="0" dirty="0">
                <a:effectLst/>
                <a:latin typeface="+mj-lt"/>
              </a:rPr>
              <a:t> je licencia pre fyzioterapeuta, ktorý si zakladá </a:t>
            </a:r>
            <a:r>
              <a:rPr lang="sk-SK" sz="1700" b="0" i="0" dirty="0" err="1">
                <a:effectLst/>
                <a:latin typeface="+mj-lt"/>
              </a:rPr>
              <a:t>s.r.o</a:t>
            </a:r>
            <a:r>
              <a:rPr lang="sk-SK" sz="1700" b="0" i="0" dirty="0">
                <a:effectLst/>
                <a:latin typeface="+mj-lt"/>
              </a:rPr>
              <a:t>., </a:t>
            </a:r>
            <a:r>
              <a:rPr lang="sk-SK" sz="1700" b="0" i="0" dirty="0" err="1">
                <a:effectLst/>
                <a:latin typeface="+mj-lt"/>
              </a:rPr>
              <a:t>n.o</a:t>
            </a:r>
            <a:r>
              <a:rPr lang="sk-SK" sz="1700" b="0" i="0" dirty="0">
                <a:effectLst/>
                <a:latin typeface="+mj-lt"/>
              </a:rPr>
              <a:t>. alebo inú právnickú formu prevádzkovania zdravotníckeho zariadenia</a:t>
            </a:r>
          </a:p>
          <a:p>
            <a:pPr marL="342900" indent="-342900" algn="just">
              <a:lnSpc>
                <a:spcPct val="100000"/>
              </a:lnSpc>
              <a:spcAft>
                <a:spcPts val="1500"/>
              </a:spcAft>
              <a:buFontTx/>
              <a:buChar char="-"/>
            </a:pPr>
            <a:r>
              <a:rPr lang="sk-SK" sz="1700" b="0" i="0" dirty="0">
                <a:effectLst/>
                <a:latin typeface="+mj-lt"/>
              </a:rPr>
              <a:t>Odborný zástupca zodpovedá za všetky zdravotnícke úkony vykonané v danej </a:t>
            </a:r>
            <a:r>
              <a:rPr lang="sk-SK" sz="1700" b="0" i="0" dirty="0" err="1">
                <a:effectLst/>
                <a:latin typeface="+mj-lt"/>
              </a:rPr>
              <a:t>s.r.o</a:t>
            </a:r>
            <a:r>
              <a:rPr lang="sk-SK" sz="1700" b="0" i="0" dirty="0">
                <a:effectLst/>
                <a:latin typeface="+mj-lt"/>
              </a:rPr>
              <a:t>., ktorej je odborným zástupcom</a:t>
            </a:r>
            <a:endParaRPr lang="sk-SK" sz="1700" dirty="0">
              <a:latin typeface="+mj-lt"/>
            </a:endParaRPr>
          </a:p>
          <a:p>
            <a:pPr marL="342900" indent="-342900" algn="just">
              <a:lnSpc>
                <a:spcPct val="100000"/>
              </a:lnSpc>
              <a:spcAft>
                <a:spcPts val="1500"/>
              </a:spcAft>
              <a:buFontTx/>
              <a:buChar char="-"/>
            </a:pPr>
            <a:r>
              <a:rPr lang="sk-SK" sz="1700" b="0" i="0" dirty="0">
                <a:effectLst/>
                <a:latin typeface="+mj-lt"/>
              </a:rPr>
              <a:t>Výkon funkcie odborného zástupcu je v tom istom čase viazaný iba na jednu právnickú osobu. Pokiaľ sa zistí, že odborný zástupca je súčasne odborným zástupcom vo viacerých zdravotníckych zariadeniach, hrozí odbornému zástupcovi pokuta do výšky 33 193,- EUR. </a:t>
            </a:r>
          </a:p>
          <a:p>
            <a:pPr algn="l">
              <a:spcAft>
                <a:spcPts val="750"/>
              </a:spcAft>
            </a:pPr>
            <a:endParaRPr lang="en-US" sz="2000" b="1" dirty="0"/>
          </a:p>
        </p:txBody>
      </p:sp>
      <p:cxnSp>
        <p:nvCxnSpPr>
          <p:cNvPr id="30" name="Straight Connector 29">
            <a:extLst>
              <a:ext uri="{FF2B5EF4-FFF2-40B4-BE49-F238E27FC236}">
                <a16:creationId xmlns:a16="http://schemas.microsoft.com/office/drawing/2014/main" id="{B5107A47-D959-60D5-F01A-02322C5CECC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00173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5CFF67C-8AFE-0732-C8D2-2E27C810DD82}"/>
            </a:ext>
          </a:extLst>
        </p:cNvPr>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26A0B861-6C45-9809-B27C-8533CECE11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a:extLst>
              <a:ext uri="{FF2B5EF4-FFF2-40B4-BE49-F238E27FC236}">
                <a16:creationId xmlns:a16="http://schemas.microsoft.com/office/drawing/2014/main" id="{483B1D45-20B1-0744-1D67-E2EC6F0BBC2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32" name="Rectangle 31">
              <a:extLst>
                <a:ext uri="{FF2B5EF4-FFF2-40B4-BE49-F238E27FC236}">
                  <a16:creationId xmlns:a16="http://schemas.microsoft.com/office/drawing/2014/main" id="{FF738726-FB90-E382-953A-484B3002C6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481364D4-C510-5B26-9442-943AFD1AAB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0680F8D0-3C29-55F0-BF97-65EE2ED79C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Rectangle 27">
            <a:extLst>
              <a:ext uri="{FF2B5EF4-FFF2-40B4-BE49-F238E27FC236}">
                <a16:creationId xmlns:a16="http://schemas.microsoft.com/office/drawing/2014/main" id="{64ACE05F-E116-60FD-01BB-33FFE2C620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E8FB2B8-2247-F72A-5DDC-C9D7DCADBCD4}"/>
              </a:ext>
            </a:extLst>
          </p:cNvPr>
          <p:cNvSpPr>
            <a:spLocks noGrp="1"/>
          </p:cNvSpPr>
          <p:nvPr>
            <p:ph type="ctrTitle"/>
          </p:nvPr>
        </p:nvSpPr>
        <p:spPr>
          <a:xfrm>
            <a:off x="1043631" y="809898"/>
            <a:ext cx="9942716" cy="1554480"/>
          </a:xfrm>
        </p:spPr>
        <p:txBody>
          <a:bodyPr vert="horz" lIns="91440" tIns="45720" rIns="91440" bIns="45720" rtlCol="0" anchor="ctr">
            <a:normAutofit/>
          </a:bodyPr>
          <a:lstStyle/>
          <a:p>
            <a:pPr algn="l"/>
            <a:r>
              <a:rPr lang="en-US" sz="4800" kern="1200" dirty="0" err="1">
                <a:solidFill>
                  <a:schemeClr val="tx1"/>
                </a:solidFill>
                <a:latin typeface="+mj-lt"/>
                <a:ea typeface="+mj-ea"/>
                <a:cs typeface="+mj-cs"/>
              </a:rPr>
              <a:t>Licencia</a:t>
            </a:r>
            <a:r>
              <a:rPr lang="sk-SK" sz="4800" kern="1200" dirty="0">
                <a:solidFill>
                  <a:schemeClr val="tx1"/>
                </a:solidFill>
                <a:latin typeface="+mj-lt"/>
                <a:ea typeface="+mj-ea"/>
                <a:cs typeface="+mj-cs"/>
              </a:rPr>
              <a:t> typu C </a:t>
            </a:r>
            <a:endParaRPr lang="en-US" sz="4800" kern="1200" dirty="0">
              <a:solidFill>
                <a:schemeClr val="tx1"/>
              </a:solidFill>
              <a:latin typeface="+mj-lt"/>
              <a:ea typeface="+mj-ea"/>
              <a:cs typeface="+mj-cs"/>
            </a:endParaRPr>
          </a:p>
        </p:txBody>
      </p:sp>
      <p:sp>
        <p:nvSpPr>
          <p:cNvPr id="3" name="Subtitle 2">
            <a:extLst>
              <a:ext uri="{FF2B5EF4-FFF2-40B4-BE49-F238E27FC236}">
                <a16:creationId xmlns:a16="http://schemas.microsoft.com/office/drawing/2014/main" id="{0B819D01-DCF7-D611-49A0-C7F4CC98727A}"/>
              </a:ext>
            </a:extLst>
          </p:cNvPr>
          <p:cNvSpPr>
            <a:spLocks noGrp="1"/>
          </p:cNvSpPr>
          <p:nvPr>
            <p:ph type="subTitle" idx="1"/>
          </p:nvPr>
        </p:nvSpPr>
        <p:spPr>
          <a:xfrm>
            <a:off x="731525" y="2704014"/>
            <a:ext cx="10254822" cy="4012373"/>
          </a:xfrm>
        </p:spPr>
        <p:txBody>
          <a:bodyPr vert="horz" lIns="91440" tIns="45720" rIns="91440" bIns="45720" rtlCol="0" anchor="ctr">
            <a:normAutofit/>
          </a:bodyPr>
          <a:lstStyle/>
          <a:p>
            <a:pPr algn="just">
              <a:lnSpc>
                <a:spcPct val="150000"/>
              </a:lnSpc>
              <a:spcAft>
                <a:spcPts val="1500"/>
              </a:spcAft>
            </a:pPr>
            <a:r>
              <a:rPr lang="sk-SK" sz="2000" b="0" i="0" dirty="0">
                <a:solidFill>
                  <a:srgbClr val="000000"/>
                </a:solidFill>
                <a:effectLst/>
                <a:latin typeface="+mj-lt"/>
              </a:rPr>
              <a:t>podmienky vydania:</a:t>
            </a:r>
          </a:p>
          <a:p>
            <a:pPr algn="just">
              <a:lnSpc>
                <a:spcPct val="150000"/>
              </a:lnSpc>
              <a:spcAft>
                <a:spcPts val="750"/>
              </a:spcAft>
              <a:buFont typeface="+mj-lt"/>
              <a:buAutoNum type="arabicPeriod"/>
            </a:pPr>
            <a:r>
              <a:rPr lang="sk-SK" sz="2000" b="0" i="0" dirty="0">
                <a:solidFill>
                  <a:srgbClr val="323232"/>
                </a:solidFill>
                <a:effectLst/>
                <a:latin typeface="+mj-lt"/>
              </a:rPr>
              <a:t> ukončené odborné vzdelanie VŠ II. stupňa</a:t>
            </a:r>
          </a:p>
          <a:p>
            <a:pPr algn="just">
              <a:lnSpc>
                <a:spcPct val="150000"/>
              </a:lnSpc>
              <a:spcAft>
                <a:spcPts val="750"/>
              </a:spcAft>
              <a:buFont typeface="+mj-lt"/>
              <a:buAutoNum type="arabicPeriod"/>
            </a:pPr>
            <a:r>
              <a:rPr lang="sk-SK" sz="2000" b="0" i="0" dirty="0">
                <a:solidFill>
                  <a:srgbClr val="323232"/>
                </a:solidFill>
                <a:effectLst/>
                <a:latin typeface="+mj-lt"/>
              </a:rPr>
              <a:t>ukončené špecializačné štúdium ( Nariadenie vlády 296/2010 </a:t>
            </a:r>
            <a:r>
              <a:rPr lang="sk-SK" sz="2000" b="0" i="0" dirty="0" err="1">
                <a:solidFill>
                  <a:srgbClr val="323232"/>
                </a:solidFill>
                <a:effectLst/>
                <a:latin typeface="+mj-lt"/>
              </a:rPr>
              <a:t>Z.z</a:t>
            </a:r>
            <a:r>
              <a:rPr lang="sk-SK" sz="2000" b="0" i="0" dirty="0">
                <a:solidFill>
                  <a:srgbClr val="323232"/>
                </a:solidFill>
                <a:effectLst/>
                <a:latin typeface="+mj-lt"/>
              </a:rPr>
              <a:t>.)</a:t>
            </a:r>
          </a:p>
          <a:p>
            <a:pPr algn="just">
              <a:lnSpc>
                <a:spcPct val="150000"/>
              </a:lnSpc>
              <a:spcAft>
                <a:spcPts val="750"/>
              </a:spcAft>
              <a:buFont typeface="+mj-lt"/>
              <a:buAutoNum type="arabicPeriod"/>
            </a:pPr>
            <a:r>
              <a:rPr lang="sk-SK" sz="2000" b="0" i="0" dirty="0">
                <a:solidFill>
                  <a:srgbClr val="323232"/>
                </a:solidFill>
                <a:effectLst/>
                <a:latin typeface="+mj-lt"/>
              </a:rPr>
              <a:t>odborná prax v zdravotníckom zariadení ( 5-rokov, ak sa nejedná o ústavné zariadenie), </a:t>
            </a:r>
            <a:br>
              <a:rPr lang="sk-SK" sz="2000" b="0" i="0" dirty="0">
                <a:solidFill>
                  <a:srgbClr val="323232"/>
                </a:solidFill>
                <a:effectLst/>
                <a:latin typeface="+mj-lt"/>
              </a:rPr>
            </a:br>
            <a:r>
              <a:rPr lang="sk-SK" sz="2000" b="0" i="0" dirty="0">
                <a:solidFill>
                  <a:srgbClr val="323232"/>
                </a:solidFill>
                <a:effectLst/>
                <a:latin typeface="+mj-lt"/>
              </a:rPr>
              <a:t>(15-rokov , ak sa jedná o ústavné zariadenie)</a:t>
            </a:r>
          </a:p>
          <a:p>
            <a:pPr algn="l">
              <a:spcAft>
                <a:spcPts val="750"/>
              </a:spcAft>
            </a:pPr>
            <a:endParaRPr lang="en-US" sz="2000" b="1" dirty="0"/>
          </a:p>
        </p:txBody>
      </p:sp>
      <p:cxnSp>
        <p:nvCxnSpPr>
          <p:cNvPr id="30" name="Straight Connector 29">
            <a:extLst>
              <a:ext uri="{FF2B5EF4-FFF2-40B4-BE49-F238E27FC236}">
                <a16:creationId xmlns:a16="http://schemas.microsoft.com/office/drawing/2014/main" id="{68FC4350-D2C6-1DB7-3F80-CA02C6EE8BE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3396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5F15C8A-CB14-6EF3-12E6-63C67F954507}"/>
            </a:ext>
          </a:extLst>
        </p:cNvPr>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B9F3C989-9765-22F4-CD76-3B8ECFDD54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a:extLst>
              <a:ext uri="{FF2B5EF4-FFF2-40B4-BE49-F238E27FC236}">
                <a16:creationId xmlns:a16="http://schemas.microsoft.com/office/drawing/2014/main" id="{1B2C21FF-9800-E93A-D639-DDB8D743CA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32" name="Rectangle 31">
              <a:extLst>
                <a:ext uri="{FF2B5EF4-FFF2-40B4-BE49-F238E27FC236}">
                  <a16:creationId xmlns:a16="http://schemas.microsoft.com/office/drawing/2014/main" id="{EC40F605-D3FC-75A2-B54E-41E39EA355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EF84A114-92DB-742A-9706-9723078106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2833E904-BE59-FC82-5045-32B2F7805C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Rectangle 27">
            <a:extLst>
              <a:ext uri="{FF2B5EF4-FFF2-40B4-BE49-F238E27FC236}">
                <a16:creationId xmlns:a16="http://schemas.microsoft.com/office/drawing/2014/main" id="{FBA04E7E-FF71-7B6F-4C03-82585FBC09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1D5297-2794-5CA3-DCD6-5EF17694A785}"/>
              </a:ext>
            </a:extLst>
          </p:cNvPr>
          <p:cNvSpPr>
            <a:spLocks noGrp="1"/>
          </p:cNvSpPr>
          <p:nvPr>
            <p:ph type="ctrTitle"/>
          </p:nvPr>
        </p:nvSpPr>
        <p:spPr>
          <a:xfrm>
            <a:off x="1043631" y="809898"/>
            <a:ext cx="9942716" cy="1554480"/>
          </a:xfrm>
        </p:spPr>
        <p:txBody>
          <a:bodyPr vert="horz" lIns="91440" tIns="45720" rIns="91440" bIns="45720" rtlCol="0" anchor="ctr">
            <a:normAutofit/>
          </a:bodyPr>
          <a:lstStyle/>
          <a:p>
            <a:pPr algn="l"/>
            <a:r>
              <a:rPr lang="sk-SK" sz="4800" dirty="0">
                <a:effectLst/>
                <a:ea typeface="Arial" panose="020B0604020202020204" pitchFamily="34" charset="0"/>
              </a:rPr>
              <a:t>Podmienky na vydanie povolenia</a:t>
            </a:r>
            <a:br>
              <a:rPr lang="sk-SK" sz="6000" dirty="0">
                <a:effectLst/>
                <a:ea typeface="Times New Roman" panose="02020603050405020304" pitchFamily="18" charset="0"/>
              </a:rPr>
            </a:br>
            <a:endParaRPr lang="en-US" sz="4800" kern="1200" dirty="0">
              <a:solidFill>
                <a:schemeClr val="tx1"/>
              </a:solidFill>
              <a:ea typeface="+mj-ea"/>
              <a:cs typeface="+mj-cs"/>
            </a:endParaRPr>
          </a:p>
        </p:txBody>
      </p:sp>
      <p:sp>
        <p:nvSpPr>
          <p:cNvPr id="3" name="Subtitle 2">
            <a:extLst>
              <a:ext uri="{FF2B5EF4-FFF2-40B4-BE49-F238E27FC236}">
                <a16:creationId xmlns:a16="http://schemas.microsoft.com/office/drawing/2014/main" id="{A39AFE10-6E53-F23D-04B7-5F688748B566}"/>
              </a:ext>
            </a:extLst>
          </p:cNvPr>
          <p:cNvSpPr>
            <a:spLocks noGrp="1"/>
          </p:cNvSpPr>
          <p:nvPr>
            <p:ph type="subTitle" idx="1"/>
          </p:nvPr>
        </p:nvSpPr>
        <p:spPr>
          <a:xfrm>
            <a:off x="702028" y="2916838"/>
            <a:ext cx="10254822" cy="4012373"/>
          </a:xfrm>
        </p:spPr>
        <p:txBody>
          <a:bodyPr vert="horz" lIns="91440" tIns="45720" rIns="91440" bIns="45720" rtlCol="0" anchor="ctr">
            <a:normAutofit/>
          </a:bodyPr>
          <a:lstStyle/>
          <a:p>
            <a:pPr>
              <a:lnSpc>
                <a:spcPts val="1255"/>
              </a:lnSpc>
            </a:pPr>
            <a:r>
              <a:rPr lang="sk-SK" sz="1000" dirty="0">
                <a:effectLst/>
                <a:latin typeface="Times New Roman" panose="02020603050405020304" pitchFamily="18" charset="0"/>
                <a:ea typeface="Times New Roman" panose="02020603050405020304" pitchFamily="18" charset="0"/>
              </a:rPr>
              <a:t> </a:t>
            </a:r>
            <a:endParaRPr lang="sk-SK" sz="1100" dirty="0">
              <a:effectLst/>
              <a:latin typeface="Times New Roman" panose="02020603050405020304" pitchFamily="18" charset="0"/>
              <a:ea typeface="Times New Roman" panose="02020603050405020304" pitchFamily="18" charset="0"/>
            </a:endParaRPr>
          </a:p>
          <a:p>
            <a:pPr marL="742950" lvl="1" indent="-285750" algn="just">
              <a:lnSpc>
                <a:spcPct val="134000"/>
              </a:lnSpc>
              <a:buFont typeface="+mj-lt"/>
              <a:buAutoNum type="arabicParenBoth"/>
              <a:tabLst>
                <a:tab pos="365125" algn="l"/>
              </a:tabLst>
            </a:pPr>
            <a:r>
              <a:rPr lang="sk-SK" sz="1800" dirty="0">
                <a:effectLst/>
                <a:latin typeface="+mj-lt"/>
                <a:ea typeface="Arial" panose="020B0604020202020204" pitchFamily="34" charset="0"/>
              </a:rPr>
              <a:t>Ministerstvo zdravotníctva alebo samosprávny kraj (ďalej len „orgán príslušný na vydanie povolenia“) vydá povolenie fyzickej osobe a právnickej osobe, ak spĺňajú podmienky ustanovené týmto zákonom.</a:t>
            </a:r>
            <a:endParaRPr lang="sk-SK" sz="1800" dirty="0">
              <a:effectLst/>
              <a:latin typeface="+mj-lt"/>
              <a:ea typeface="Times New Roman" panose="02020603050405020304" pitchFamily="18" charset="0"/>
            </a:endParaRPr>
          </a:p>
          <a:p>
            <a:pPr algn="just">
              <a:lnSpc>
                <a:spcPts val="1950"/>
              </a:lnSpc>
            </a:pPr>
            <a:r>
              <a:rPr lang="sk-SK" sz="1800" dirty="0">
                <a:effectLst/>
                <a:latin typeface="+mj-lt"/>
                <a:ea typeface="Arial" panose="020B0604020202020204" pitchFamily="34" charset="0"/>
              </a:rPr>
              <a:t> </a:t>
            </a:r>
            <a:endParaRPr lang="sk-SK" sz="1800" dirty="0">
              <a:effectLst/>
              <a:latin typeface="+mj-lt"/>
              <a:ea typeface="Times New Roman" panose="02020603050405020304" pitchFamily="18" charset="0"/>
            </a:endParaRPr>
          </a:p>
          <a:p>
            <a:pPr lvl="1" algn="just">
              <a:tabLst>
                <a:tab pos="342900" algn="l"/>
              </a:tabLst>
            </a:pPr>
            <a:r>
              <a:rPr lang="sk-SK" sz="1800" dirty="0">
                <a:effectLst/>
                <a:latin typeface="+mj-lt"/>
                <a:ea typeface="Arial" panose="020B0604020202020204" pitchFamily="34" charset="0"/>
              </a:rPr>
              <a:t>(2) Orgán príslušný na vydanie povolenia vydá povolenie fyzickej osobe, ak</a:t>
            </a:r>
            <a:endParaRPr lang="sk-SK" sz="1800" dirty="0">
              <a:effectLst/>
              <a:latin typeface="+mj-lt"/>
              <a:ea typeface="Times New Roman" panose="02020603050405020304" pitchFamily="18" charset="0"/>
            </a:endParaRPr>
          </a:p>
          <a:p>
            <a:pPr algn="just">
              <a:lnSpc>
                <a:spcPts val="700"/>
              </a:lnSpc>
            </a:pPr>
            <a:r>
              <a:rPr lang="sk-SK" sz="1800" dirty="0">
                <a:effectLst/>
                <a:latin typeface="+mj-lt"/>
                <a:ea typeface="Arial" panose="020B0604020202020204" pitchFamily="34" charset="0"/>
              </a:rPr>
              <a:t> </a:t>
            </a:r>
            <a:endParaRPr lang="sk-SK" sz="1800" dirty="0">
              <a:effectLst/>
              <a:latin typeface="+mj-lt"/>
              <a:ea typeface="Times New Roman" panose="02020603050405020304" pitchFamily="18" charset="0"/>
            </a:endParaRPr>
          </a:p>
          <a:p>
            <a:pPr marL="342900" lvl="0" indent="-342900" algn="just">
              <a:buFont typeface="+mj-lt"/>
              <a:buAutoNum type="alphaLcParenR"/>
              <a:tabLst>
                <a:tab pos="177800" algn="l"/>
              </a:tabLst>
            </a:pPr>
            <a:r>
              <a:rPr lang="sk-SK" sz="1800" dirty="0">
                <a:effectLst/>
                <a:latin typeface="+mj-lt"/>
                <a:ea typeface="Arial" panose="020B0604020202020204" pitchFamily="34" charset="0"/>
              </a:rPr>
              <a:t>má licenciu na výkon zdravotníckeho povolania [§ 68 ods. 1 písm. b)],</a:t>
            </a:r>
            <a:endParaRPr lang="sk-SK" sz="1800" dirty="0">
              <a:effectLst/>
              <a:latin typeface="+mj-lt"/>
              <a:ea typeface="Times New Roman" panose="02020603050405020304" pitchFamily="18" charset="0"/>
            </a:endParaRPr>
          </a:p>
          <a:p>
            <a:pPr algn="just">
              <a:lnSpc>
                <a:spcPts val="700"/>
              </a:lnSpc>
            </a:pPr>
            <a:r>
              <a:rPr lang="sk-SK" sz="1800" dirty="0">
                <a:effectLst/>
                <a:latin typeface="+mj-lt"/>
                <a:ea typeface="Arial" panose="020B0604020202020204" pitchFamily="34" charset="0"/>
              </a:rPr>
              <a:t> </a:t>
            </a:r>
            <a:endParaRPr lang="sk-SK" sz="1800" dirty="0">
              <a:effectLst/>
              <a:latin typeface="+mj-lt"/>
              <a:ea typeface="Times New Roman" panose="02020603050405020304" pitchFamily="18" charset="0"/>
            </a:endParaRPr>
          </a:p>
          <a:p>
            <a:pPr lvl="0" algn="just">
              <a:tabLst>
                <a:tab pos="177800" algn="l"/>
              </a:tabLst>
            </a:pPr>
            <a:r>
              <a:rPr lang="sk-SK" sz="1800" dirty="0">
                <a:effectLst/>
                <a:latin typeface="+mj-lt"/>
                <a:ea typeface="Arial" panose="020B0604020202020204" pitchFamily="34" charset="0"/>
              </a:rPr>
              <a:t>b) má užívacie právo k priestorom, v ktorých sa bude zdravotná starostlivosť poskytovať,</a:t>
            </a:r>
            <a:endParaRPr lang="sk-SK" sz="1800" dirty="0">
              <a:effectLst/>
              <a:latin typeface="+mj-lt"/>
              <a:ea typeface="Times New Roman" panose="02020603050405020304" pitchFamily="18" charset="0"/>
            </a:endParaRPr>
          </a:p>
          <a:p>
            <a:pPr algn="just">
              <a:lnSpc>
                <a:spcPts val="700"/>
              </a:lnSpc>
            </a:pPr>
            <a:r>
              <a:rPr lang="sk-SK" sz="1800" dirty="0">
                <a:effectLst/>
                <a:latin typeface="+mj-lt"/>
                <a:ea typeface="Arial" panose="020B0604020202020204" pitchFamily="34" charset="0"/>
              </a:rPr>
              <a:t> </a:t>
            </a:r>
            <a:endParaRPr lang="sk-SK" sz="1800" dirty="0">
              <a:effectLst/>
              <a:latin typeface="+mj-lt"/>
              <a:ea typeface="Times New Roman" panose="02020603050405020304" pitchFamily="18" charset="0"/>
            </a:endParaRPr>
          </a:p>
          <a:p>
            <a:pPr lvl="0" algn="just">
              <a:tabLst>
                <a:tab pos="177800" algn="l"/>
              </a:tabLst>
            </a:pPr>
            <a:r>
              <a:rPr lang="sk-SK" sz="1800" dirty="0">
                <a:effectLst/>
                <a:latin typeface="+mj-lt"/>
                <a:ea typeface="Arial" panose="020B0604020202020204" pitchFamily="34" charset="0"/>
              </a:rPr>
              <a:t>c) priestory podľa písmena b) spĺňajú požiadavky z hľadiska ochrany zdravia.2)</a:t>
            </a:r>
            <a:endParaRPr lang="sk-SK" sz="1800" dirty="0">
              <a:effectLst/>
              <a:latin typeface="+mj-lt"/>
              <a:ea typeface="Times New Roman" panose="02020603050405020304" pitchFamily="18" charset="0"/>
            </a:endParaRPr>
          </a:p>
          <a:p>
            <a:pPr algn="just">
              <a:lnSpc>
                <a:spcPts val="1200"/>
              </a:lnSpc>
            </a:pPr>
            <a:r>
              <a:rPr lang="sk-SK" sz="1800" dirty="0">
                <a:effectLst/>
                <a:latin typeface="+mj-lt"/>
                <a:ea typeface="Arial" panose="020B0604020202020204" pitchFamily="34" charset="0"/>
              </a:rPr>
              <a:t> </a:t>
            </a:r>
            <a:endParaRPr lang="sk-SK" sz="1800" dirty="0">
              <a:effectLst/>
              <a:latin typeface="+mj-lt"/>
              <a:ea typeface="Times New Roman" panose="02020603050405020304" pitchFamily="18" charset="0"/>
            </a:endParaRPr>
          </a:p>
          <a:p>
            <a:pPr algn="just">
              <a:lnSpc>
                <a:spcPct val="150000"/>
              </a:lnSpc>
              <a:spcAft>
                <a:spcPts val="1500"/>
              </a:spcAft>
            </a:pPr>
            <a:endParaRPr lang="sk-SK" sz="2000" b="0" i="0" dirty="0">
              <a:solidFill>
                <a:srgbClr val="323232"/>
              </a:solidFill>
              <a:effectLst/>
              <a:latin typeface="+mj-lt"/>
            </a:endParaRPr>
          </a:p>
          <a:p>
            <a:pPr algn="l">
              <a:spcAft>
                <a:spcPts val="750"/>
              </a:spcAft>
            </a:pPr>
            <a:endParaRPr lang="en-US" sz="2000" b="1" dirty="0"/>
          </a:p>
        </p:txBody>
      </p:sp>
      <p:cxnSp>
        <p:nvCxnSpPr>
          <p:cNvPr id="30" name="Straight Connector 29">
            <a:extLst>
              <a:ext uri="{FF2B5EF4-FFF2-40B4-BE49-F238E27FC236}">
                <a16:creationId xmlns:a16="http://schemas.microsoft.com/office/drawing/2014/main" id="{750FF569-06FE-33FD-5EAE-180B3205F3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52538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5666</TotalTime>
  <Words>838</Words>
  <Application>Microsoft Office PowerPoint</Application>
  <PresentationFormat>Widescreen</PresentationFormat>
  <Paragraphs>85</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Fira Sans</vt:lpstr>
      <vt:lpstr>Raleway</vt:lpstr>
      <vt:lpstr>Times New Roman</vt:lpstr>
      <vt:lpstr>Office Theme</vt:lpstr>
      <vt:lpstr>Samostatná prax vo fyzioterapii</vt:lpstr>
      <vt:lpstr>Licencia alebo živnosť</vt:lpstr>
      <vt:lpstr>Licencia </vt:lpstr>
      <vt:lpstr>Licencia </vt:lpstr>
      <vt:lpstr>Licencia typu A </vt:lpstr>
      <vt:lpstr>Licencia typu B </vt:lpstr>
      <vt:lpstr>Licencia typu C </vt:lpstr>
      <vt:lpstr>Licencia typu C </vt:lpstr>
      <vt:lpstr>Podmienky na vydanie povolenia </vt:lpstr>
      <vt:lpstr>Podmienky na vydanie povolenia </vt:lpstr>
      <vt:lpstr>Podmienky na vydanie povolenia </vt:lpstr>
      <vt:lpstr>Postup pri žiadosti o povolenie </vt:lpstr>
      <vt:lpstr>Ďakujem za pozornosť  https://komorafyzioterapeutov.sk/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Petra Dubajová</dc:creator>
  <cp:lastModifiedBy>Petra Dubajová</cp:lastModifiedBy>
  <cp:revision>6</cp:revision>
  <dcterms:created xsi:type="dcterms:W3CDTF">2024-12-19T20:18:16Z</dcterms:created>
  <dcterms:modified xsi:type="dcterms:W3CDTF">2024-12-23T18:45:25Z</dcterms:modified>
</cp:coreProperties>
</file>