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17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8" r:id="rId8"/>
    <p:sldId id="266" r:id="rId9"/>
    <p:sldId id="261" r:id="rId10"/>
    <p:sldId id="262" r:id="rId11"/>
    <p:sldId id="265" r:id="rId12"/>
    <p:sldId id="263" r:id="rId13"/>
    <p:sldId id="264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Štýl s motívom 1 - zvýrazneni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Štýl s motívom 1 - zvýrazneni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56"/>
    <p:restoredTop sz="95970"/>
  </p:normalViewPr>
  <p:slideViewPr>
    <p:cSldViewPr snapToGrid="0">
      <p:cViewPr varScale="1">
        <p:scale>
          <a:sx n="55" d="100"/>
          <a:sy n="55" d="100"/>
        </p:scale>
        <p:origin x="216" y="1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12/20/24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1610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12/20/24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1611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12/20/24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7646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12/20/24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888895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12/20/24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0799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12/20/24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508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12/20/24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55833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12/20/24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13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12/20/24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304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12/20/24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8752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09B482E8-6E0E-1B4F-B1FD-C69DB9E858D9}" type="datetimeFigureOut">
              <a:rPr lang="en-US" smtClean="0"/>
              <a:pPr/>
              <a:t>12/20/24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539680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12/20/24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7691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89770E-C9C5-8EB7-67DF-B8E4477A58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3231" y="166000"/>
            <a:ext cx="11493888" cy="1269322"/>
          </a:xfrm>
        </p:spPr>
        <p:txBody>
          <a:bodyPr>
            <a:normAutofit/>
          </a:bodyPr>
          <a:lstStyle/>
          <a:p>
            <a:r>
              <a:rPr lang="sk-SK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Funkcia komory v profesijnom živote fyzioterapeuta</a:t>
            </a:r>
            <a:r>
              <a:rPr lang="sk-SK" sz="4000" dirty="0">
                <a:effectLst/>
              </a:rPr>
              <a:t> </a:t>
            </a:r>
            <a:endParaRPr lang="sk-SK" sz="40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DEAE32B-21D9-5D8A-3280-4FA7F979F5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84881" y="3722580"/>
            <a:ext cx="6801612" cy="1239894"/>
          </a:xfrm>
        </p:spPr>
        <p:txBody>
          <a:bodyPr>
            <a:noAutofit/>
          </a:bodyPr>
          <a:lstStyle/>
          <a:p>
            <a:r>
              <a:rPr lang="sk-SK" sz="2800" dirty="0" err="1"/>
              <a:t>Webinár</a:t>
            </a:r>
            <a:r>
              <a:rPr lang="sk-SK" sz="2800" dirty="0"/>
              <a:t> 20.12.2024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049DA256-C19F-7D63-A8E9-E0DB6DA427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0" y="1045560"/>
            <a:ext cx="2442128" cy="2292173"/>
          </a:xfrm>
          <a:prstGeom prst="rect">
            <a:avLst/>
          </a:prstGeom>
        </p:spPr>
      </p:pic>
      <p:sp>
        <p:nvSpPr>
          <p:cNvPr id="5" name="BlokTextu 4">
            <a:extLst>
              <a:ext uri="{FF2B5EF4-FFF2-40B4-BE49-F238E27FC236}">
                <a16:creationId xmlns:a16="http://schemas.microsoft.com/office/drawing/2014/main" id="{4F2B1A7E-9BDD-994A-0E52-A4F0D60BFDE7}"/>
              </a:ext>
            </a:extLst>
          </p:cNvPr>
          <p:cNvSpPr txBox="1"/>
          <p:nvPr/>
        </p:nvSpPr>
        <p:spPr>
          <a:xfrm>
            <a:off x="613231" y="2191647"/>
            <a:ext cx="68016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b="1" dirty="0"/>
              <a:t>Sekcia vzdelanie v odbore fyzioterapia</a:t>
            </a: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511591D6-4568-5A99-618B-3962E3AE2D37}"/>
              </a:ext>
            </a:extLst>
          </p:cNvPr>
          <p:cNvSpPr txBox="1"/>
          <p:nvPr/>
        </p:nvSpPr>
        <p:spPr>
          <a:xfrm>
            <a:off x="8229600" y="5787570"/>
            <a:ext cx="2335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Mgr. Andrea </a:t>
            </a:r>
            <a:r>
              <a:rPr lang="sk-SK" dirty="0" err="1"/>
              <a:t>Strečanská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956927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AFAC50-AB96-F278-062A-EC7072E10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90C60F6-5637-239A-1A5C-741A1B18D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146" y="1835845"/>
            <a:ext cx="9603275" cy="4217636"/>
          </a:xfrm>
        </p:spPr>
        <p:txBody>
          <a:bodyPr>
            <a:normAutofit/>
          </a:bodyPr>
          <a:lstStyle/>
          <a:p>
            <a:r>
              <a:rPr lang="sk-SK" sz="2200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Špecializačné programy s minimálnou dĺžkou trvania špecializačného štúdia jeden rok po získaní vysokoškolského vzdelania druhého stupňa v magisterskom študijnom programe v študijnom odbore Fyzioterapia. </a:t>
            </a:r>
          </a:p>
          <a:p>
            <a:pPr marL="342900" lvl="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sk-SK" sz="2200" b="1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Fyzioterapia funkčných a štrukturálnych porúch pohybového systému </a:t>
            </a:r>
            <a:endParaRPr lang="sk-SK" sz="2200" dirty="0">
              <a:solidFill>
                <a:srgbClr val="59595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sk-SK" sz="2200" b="1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Fyzioterapia porúch centrálneho nervového systému</a:t>
            </a:r>
            <a:endParaRPr lang="sk-SK" sz="2200" dirty="0">
              <a:solidFill>
                <a:srgbClr val="59595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sk-SK" sz="2200" b="1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Fyzioterapia porúch psychomotorického vývoja</a:t>
            </a:r>
          </a:p>
          <a:p>
            <a:pPr marL="342900" lvl="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sk-SK" sz="2200" b="1" dirty="0">
                <a:solidFill>
                  <a:srgbClr val="59595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Respiračná fyzioterapia</a:t>
            </a:r>
            <a:endParaRPr lang="sk-SK" sz="2200" dirty="0">
              <a:solidFill>
                <a:srgbClr val="59595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sk-SK" sz="2200" b="1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Fyzioterapia v športe a telovýchove</a:t>
            </a:r>
            <a:endParaRPr lang="sk-SK" sz="2200" dirty="0">
              <a:solidFill>
                <a:srgbClr val="59595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81521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58C458-FB01-9E4C-6F16-3D09B104A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D950892-BF8C-B8B7-FF84-56EB99724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000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Špecializačné programy po získaní vysokoškolského vzdelania druhého stupňa v magisterskom študijnom programe v študijnom odbore Fyzioterapia. </a:t>
            </a:r>
          </a:p>
          <a:p>
            <a:pPr marL="342900" lvl="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sk-SK" sz="2000" b="1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Manažment a administrácia v oblasti zdravia</a:t>
            </a:r>
            <a:endParaRPr lang="sk-SK" sz="2000" dirty="0">
              <a:solidFill>
                <a:srgbClr val="59595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sk-SK" sz="2000" b="1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Odborník na riadenie vo verejnom zdravotníctve MPH</a:t>
            </a:r>
            <a:endParaRPr lang="sk-SK" sz="2000" dirty="0">
              <a:solidFill>
                <a:srgbClr val="59595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sk-SK" sz="2000" b="1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Zdravotnícky manažment a financovanie</a:t>
            </a:r>
            <a:endParaRPr lang="sk-SK" sz="2000" dirty="0">
              <a:solidFill>
                <a:srgbClr val="59595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913451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75F54C-0CA8-B0A9-726A-0FB4FD193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8" y="1290294"/>
            <a:ext cx="9603275" cy="1049235"/>
          </a:xfrm>
        </p:spPr>
        <p:txBody>
          <a:bodyPr/>
          <a:lstStyle/>
          <a:p>
            <a:r>
              <a:rPr lang="sk-SK" sz="2800" b="1" u="sng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Certifikované pracovné činnosti</a:t>
            </a:r>
            <a:br>
              <a:rPr lang="sk-SK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CC301F-0DDD-52F3-2D95-4409577B9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4362" y="2117093"/>
            <a:ext cx="9603275" cy="3450613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sk-SK" b="1" dirty="0">
                <a:solidFill>
                  <a:srgbClr val="59595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sk-SK" b="1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lasifikačný systém v zdravotníctve</a:t>
            </a:r>
            <a:endParaRPr lang="sk-SK" dirty="0">
              <a:solidFill>
                <a:srgbClr val="59595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sk-SK" b="1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Mobilizačné techniky</a:t>
            </a:r>
            <a:endParaRPr lang="sk-SK" dirty="0">
              <a:solidFill>
                <a:srgbClr val="59595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sk-SK" b="1" dirty="0">
                <a:solidFill>
                  <a:srgbClr val="59595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sk-SK" b="1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eflexná terapia podľa prof. </a:t>
            </a:r>
            <a:r>
              <a:rPr lang="sk-SK" b="1" dirty="0" err="1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Vojtu</a:t>
            </a:r>
            <a:r>
              <a:rPr lang="sk-SK" b="1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sk-SK" dirty="0">
              <a:solidFill>
                <a:srgbClr val="59595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sk-SK" b="1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Techniky terapie </a:t>
            </a:r>
            <a:r>
              <a:rPr lang="sk-SK" b="1" dirty="0" err="1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lymfedému</a:t>
            </a:r>
            <a:endParaRPr lang="sk-SK" b="1" dirty="0">
              <a:solidFill>
                <a:srgbClr val="59595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sk-SK" b="1" dirty="0">
                <a:solidFill>
                  <a:srgbClr val="59595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Fyzioterapia panvového dna a </a:t>
            </a:r>
            <a:r>
              <a:rPr lang="sk-SK" b="1">
                <a:solidFill>
                  <a:srgbClr val="59595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inkontinencie moču</a:t>
            </a:r>
            <a:endParaRPr lang="sk-SK" dirty="0">
              <a:solidFill>
                <a:srgbClr val="59595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9239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6F6B5-DC1B-C86F-6270-17D21CD3D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graphicFrame>
        <p:nvGraphicFramePr>
          <p:cNvPr id="6" name="Zástupný objekt pre obsah 5">
            <a:extLst>
              <a:ext uri="{FF2B5EF4-FFF2-40B4-BE49-F238E27FC236}">
                <a16:creationId xmlns:a16="http://schemas.microsoft.com/office/drawing/2014/main" id="{6A48A5F1-92EF-2285-8AE5-6DB57BA0C3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7865336"/>
              </p:ext>
            </p:extLst>
          </p:nvPr>
        </p:nvGraphicFramePr>
        <p:xfrm>
          <a:off x="1114644" y="2084514"/>
          <a:ext cx="9604374" cy="329184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201458">
                  <a:extLst>
                    <a:ext uri="{9D8B030D-6E8A-4147-A177-3AD203B41FA5}">
                      <a16:colId xmlns:a16="http://schemas.microsoft.com/office/drawing/2014/main" val="4263434107"/>
                    </a:ext>
                  </a:extLst>
                </a:gridCol>
                <a:gridCol w="3201458">
                  <a:extLst>
                    <a:ext uri="{9D8B030D-6E8A-4147-A177-3AD203B41FA5}">
                      <a16:colId xmlns:a16="http://schemas.microsoft.com/office/drawing/2014/main" val="3379108816"/>
                    </a:ext>
                  </a:extLst>
                </a:gridCol>
                <a:gridCol w="3201458">
                  <a:extLst>
                    <a:ext uri="{9D8B030D-6E8A-4147-A177-3AD203B41FA5}">
                      <a16:colId xmlns:a16="http://schemas.microsoft.com/office/drawing/2014/main" val="37456253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sk-SK" b="1" dirty="0"/>
                        <a:t>Kritérium</a:t>
                      </a:r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b="1"/>
                        <a:t>Certifikovaná pracovná činnosť</a:t>
                      </a:r>
                      <a:endParaRPr lang="sk-SK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b="1" dirty="0"/>
                        <a:t>Špecializačná pracovná činnosť</a:t>
                      </a:r>
                      <a:endParaRPr lang="sk-SK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860084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sk-SK" b="1"/>
                        <a:t>Dĺžka vzdelávania</a:t>
                      </a:r>
                      <a:endParaRPr lang="sk-SK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Niekoľko týždňov až mesiacov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/>
                        <a:t>2–3 roky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739392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sk-SK" b="1"/>
                        <a:t>Rozsah kompetencií</a:t>
                      </a:r>
                      <a:endParaRPr lang="sk-SK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/>
                        <a:t>Špecifická činnosť alebo metóda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/>
                        <a:t>Komplexné riešenie v danej oblasti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953732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sk-SK" b="1"/>
                        <a:t>Právomoci</a:t>
                      </a:r>
                      <a:endParaRPr lang="sk-SK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/>
                        <a:t>Obmedzené na certifikovanú činnosť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/>
                        <a:t>Širšie, vrátane metodického vedenia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510394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sk-SK" b="1"/>
                        <a:t>Oprávnenie</a:t>
                      </a:r>
                      <a:endParaRPr lang="sk-SK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/>
                        <a:t>Certifikát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/>
                        <a:t>Špecializačný diplom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5588635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sk-SK" b="1"/>
                        <a:t>Zameranie</a:t>
                      </a:r>
                      <a:endParaRPr lang="sk-SK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/>
                        <a:t>Úzko špecializované techniky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Hĺbkové znalosti špecifickej oblasti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68348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56488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E01644-38F2-45EC-1BE0-4E73D8D8F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Ďakujem za pozornosť</a:t>
            </a:r>
          </a:p>
        </p:txBody>
      </p:sp>
    </p:spTree>
    <p:extLst>
      <p:ext uri="{BB962C8B-B14F-4D97-AF65-F5344CB8AC3E}">
        <p14:creationId xmlns:p14="http://schemas.microsoft.com/office/powerpoint/2010/main" val="217387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2C585E-846B-6191-CF76-E0EC69AB4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Zákon č. 578/2004 </a:t>
            </a:r>
            <a:r>
              <a:rPr lang="sk-SK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Z.z</a:t>
            </a:r>
            <a:r>
              <a:rPr lang="sk-S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o poskytovateľoch zdravotnej starostlivosti a zdravotníckych pracovníkov</a:t>
            </a:r>
            <a:r>
              <a:rPr lang="sk-SK" dirty="0">
                <a:effectLst/>
              </a:rPr>
              <a:t> 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467888E-4D8A-72B4-A9FD-CDC087A59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lnSpcReduction="10000"/>
          </a:bodyPr>
          <a:lstStyle/>
          <a:p>
            <a:r>
              <a:rPr lang="sk-SK" sz="2200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stanovuje </a:t>
            </a:r>
            <a:r>
              <a:rPr lang="sk-SK" sz="2200" b="1" u="sng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podmienky na výkon zdravotníckeho povolania podľa §31.</a:t>
            </a:r>
            <a:endParaRPr lang="sk-SK" sz="2200" b="1" u="sng" dirty="0">
              <a:solidFill>
                <a:srgbClr val="595959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k-SK" sz="2200" b="1" u="sng" dirty="0">
              <a:solidFill>
                <a:srgbClr val="59595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2200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Medzi tieto podmienky patria:</a:t>
            </a:r>
          </a:p>
          <a:p>
            <a:pPr marL="342900" lvl="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sk-SK" sz="2200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A) spôsobilosť na právne úkony v celom rozsahu</a:t>
            </a:r>
          </a:p>
          <a:p>
            <a:pPr marL="342900" lvl="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sk-SK" sz="2200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B) zdravotná spôsobilosť</a:t>
            </a:r>
          </a:p>
          <a:p>
            <a:pPr marL="342900" lvl="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sk-SK" sz="2200" b="1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C) odborná spôsobilosť</a:t>
            </a:r>
            <a:endParaRPr lang="sk-SK" sz="2200" dirty="0">
              <a:solidFill>
                <a:srgbClr val="59595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sk-SK" sz="2200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D) bezúhonnosť</a:t>
            </a: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sk-SK" sz="2200" dirty="0" err="1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sk-SK" sz="2200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registrácia v príslušnej stavovskej organizácii</a:t>
            </a:r>
          </a:p>
          <a:p>
            <a:pPr marL="457200" algn="just">
              <a:lnSpc>
                <a:spcPct val="107000"/>
              </a:lnSpc>
              <a:spcAft>
                <a:spcPts val="600"/>
              </a:spcAft>
            </a:pPr>
            <a:endParaRPr lang="sk-SK" sz="1800" dirty="0">
              <a:solidFill>
                <a:srgbClr val="59595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96238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D6D40E6-454D-7546-9F84-C239CDB3F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sk-SK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Odbornú spôsobilosť považujeme za najdôležitejšiu z podmienok.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sk-SK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Preto podlieha osobitnej úprave podľa nariadenia vlády prostredníctvom zákona č. 296/2010 </a:t>
            </a:r>
            <a:r>
              <a:rPr lang="sk-SK" dirty="0" err="1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Z.z</a:t>
            </a:r>
            <a:r>
              <a:rPr lang="sk-SK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sk-SK" b="1" i="1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 odbornej spôsobilosti na výkon zdravotníckeho povolania, spôsobe ďalšieho vzdelávania zdravotníckych pracovníkov, sústave špecializačných odborov a sústave certifikovaných pracovných činností</a:t>
            </a:r>
            <a:r>
              <a:rPr lang="sk-SK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sk-SK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 sa nachádza úprava pre jednotlivé povolania, teda aj pre odbor </a:t>
            </a:r>
            <a:r>
              <a:rPr lang="sk-SK" b="1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fyzioterapia</a:t>
            </a:r>
            <a:r>
              <a:rPr lang="sk-SK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95490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488AB89-8D37-B2B3-B0F2-E81B7D56A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sk-SK" sz="2200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bližšie definovaná v §33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sk-SK" sz="2200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Zahŕňa odbornú spôsobilosť na výkon:</a:t>
            </a:r>
          </a:p>
          <a:p>
            <a:pPr marL="342900" lvl="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sk-SK" sz="2200" dirty="0">
                <a:solidFill>
                  <a:srgbClr val="59595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sk-SK" sz="2200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dborných pracovných činností</a:t>
            </a:r>
          </a:p>
          <a:p>
            <a:pPr marL="342900" lvl="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sk-SK" sz="2200" dirty="0">
                <a:solidFill>
                  <a:srgbClr val="59595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</a:t>
            </a:r>
            <a:r>
              <a:rPr lang="sk-SK" sz="2200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pecializovaných pracovných činností</a:t>
            </a:r>
          </a:p>
          <a:p>
            <a:pPr marL="342900" lvl="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sk-SK" sz="2200" dirty="0">
                <a:solidFill>
                  <a:srgbClr val="59595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sk-SK" sz="2200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ertifikovaných pracovných činností</a:t>
            </a:r>
          </a:p>
          <a:p>
            <a:pPr marL="0" lvl="0" indent="0" algn="just">
              <a:lnSpc>
                <a:spcPct val="107000"/>
              </a:lnSpc>
              <a:spcAft>
                <a:spcPts val="600"/>
              </a:spcAft>
              <a:buNone/>
            </a:pPr>
            <a:r>
              <a:rPr lang="sk-SK" sz="2200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Odborná spôsobilosť sa neskôr preukazuje príslušným dokladom</a:t>
            </a:r>
          </a:p>
          <a:p>
            <a:pPr marL="228600" algn="just">
              <a:lnSpc>
                <a:spcPct val="107000"/>
              </a:lnSpc>
              <a:spcAft>
                <a:spcPts val="600"/>
              </a:spcAft>
            </a:pPr>
            <a:r>
              <a:rPr lang="sk-SK" sz="2200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(diplom, osvedčenie, certifikát)</a:t>
            </a:r>
          </a:p>
          <a:p>
            <a:r>
              <a:rPr lang="sk-SK" sz="2200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Odborná spôsobilosť sa preukazuje aj odbornou praxou.</a:t>
            </a:r>
          </a:p>
          <a:p>
            <a:endParaRPr lang="sk-SK" dirty="0"/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445A86CA-B13B-D901-9061-53B3FE52E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372078"/>
            <a:ext cx="9603275" cy="467233"/>
          </a:xfrm>
        </p:spPr>
        <p:txBody>
          <a:bodyPr>
            <a:normAutofit/>
          </a:bodyPr>
          <a:lstStyle/>
          <a:p>
            <a:r>
              <a:rPr lang="sk-SK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Odborná spôsobilosť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08921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6BD376-07DD-A596-4E47-2C336B3B6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362" y="1393098"/>
            <a:ext cx="9603275" cy="1049235"/>
          </a:xfrm>
        </p:spPr>
        <p:txBody>
          <a:bodyPr>
            <a:normAutofit/>
          </a:bodyPr>
          <a:lstStyle/>
          <a:p>
            <a:r>
              <a:rPr lang="sk-SK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Možnosti vzdelávania v odbore fyzioterapia na Slovensku:</a:t>
            </a:r>
            <a:br>
              <a:rPr lang="sk-SK" sz="3200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B3660DA-8BC4-F23F-CC59-7E87AC23C8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213618"/>
          </a:xfrm>
        </p:spPr>
        <p:txBody>
          <a:bodyPr>
            <a:normAutofit/>
          </a:bodyPr>
          <a:lstStyle/>
          <a:p>
            <a:pPr marL="228600" algn="just">
              <a:lnSpc>
                <a:spcPct val="107000"/>
              </a:lnSpc>
              <a:spcAft>
                <a:spcPts val="600"/>
              </a:spcAft>
            </a:pPr>
            <a:r>
              <a:rPr lang="sk-SK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Úplné stredné odborné vzdelanie (ÚSOV)</a:t>
            </a:r>
          </a:p>
          <a:p>
            <a:pPr marL="228600" algn="just">
              <a:lnSpc>
                <a:spcPct val="107000"/>
              </a:lnSpc>
              <a:spcAft>
                <a:spcPts val="600"/>
              </a:spcAft>
            </a:pPr>
            <a:r>
              <a:rPr lang="sk-SK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Vyššie odborné vzdelanie (VOV)</a:t>
            </a:r>
          </a:p>
          <a:p>
            <a:pPr marL="0" indent="0" algn="just">
              <a:lnSpc>
                <a:spcPct val="107000"/>
              </a:lnSpc>
              <a:spcAft>
                <a:spcPts val="600"/>
              </a:spcAft>
              <a:buNone/>
            </a:pPr>
            <a:r>
              <a:rPr lang="sk-SK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Možnosti </a:t>
            </a:r>
            <a:r>
              <a:rPr lang="sk-SK" dirty="0" err="1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vyskoškolského</a:t>
            </a:r>
            <a:r>
              <a:rPr lang="sk-SK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vzdelania 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romanUcPeriod"/>
            </a:pPr>
            <a:r>
              <a:rPr lang="sk-SK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Stupeň  - Bc.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romanUcPeriod"/>
            </a:pPr>
            <a:r>
              <a:rPr lang="sk-SK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Stupeň - Mgr. </a:t>
            </a:r>
          </a:p>
          <a:p>
            <a:pPr marL="0" indent="0" algn="just">
              <a:lnSpc>
                <a:spcPct val="107000"/>
              </a:lnSpc>
              <a:buNone/>
            </a:pPr>
            <a:r>
              <a:rPr lang="sk-SK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PhDr. </a:t>
            </a:r>
          </a:p>
          <a:p>
            <a:pPr marL="0" indent="0" algn="just">
              <a:lnSpc>
                <a:spcPct val="107000"/>
              </a:lnSpc>
              <a:buNone/>
            </a:pPr>
            <a:r>
              <a:rPr lang="sk-SK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III. </a:t>
            </a:r>
            <a:r>
              <a:rPr lang="sk-SK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Stupeň – PhD.</a:t>
            </a:r>
          </a:p>
        </p:txBody>
      </p:sp>
    </p:spTree>
    <p:extLst>
      <p:ext uri="{BB962C8B-B14F-4D97-AF65-F5344CB8AC3E}">
        <p14:creationId xmlns:p14="http://schemas.microsoft.com/office/powerpoint/2010/main" val="273987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8D18C3-2BEA-F55C-3433-0C528DD16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966497"/>
            <a:ext cx="9603275" cy="1049235"/>
          </a:xfrm>
        </p:spPr>
        <p:txBody>
          <a:bodyPr>
            <a:normAutofit/>
          </a:bodyPr>
          <a:lstStyle/>
          <a:p>
            <a:r>
              <a:rPr lang="sk-SK" sz="2400" dirty="0"/>
              <a:t>celoživotné vzdelávanie zdravotníckych pracovníkov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7D0E23A-C492-9510-A149-5BE37FC70E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sk-SK" dirty="0"/>
              <a:t>Povinnosťou zdravotníckych pracovníkov je sústavne sa vzdelávať, zvyšovať alebo prehlbovať si odbornú spôsobilosť, priebežne obnovovať získanú odbornú spôsobilosť tak, aby po celý čas výkonu povolania udržiavali krok s rozvojom praxe a vedy v príslušnom odbore. Celoživotné vzdelávanie je dôležité hlavne na zabezpečenie potrebnej kvality poskytovania zdravotnej starostlivosti a ochrany občana, alebo pacienta pred neadekvátnym poskytovaním zdravotnej starostlivosti.</a:t>
            </a:r>
          </a:p>
          <a:p>
            <a:pPr algn="just"/>
            <a:r>
              <a:rPr lang="sk-SK" dirty="0"/>
              <a:t>Vzdelávacie aktivity ďalšieho vzdelávania zdravotníckych pracovníkov predstavujú tú časť ich celoživotného vzdelávania, ktorá nasleduje po získaní odbornej spôsobilosti na výkon odborných pracovných činností.</a:t>
            </a:r>
          </a:p>
        </p:txBody>
      </p:sp>
    </p:spTree>
    <p:extLst>
      <p:ext uri="{BB962C8B-B14F-4D97-AF65-F5344CB8AC3E}">
        <p14:creationId xmlns:p14="http://schemas.microsoft.com/office/powerpoint/2010/main" val="933511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B7A7E42-9F28-322D-2533-A3F1310F9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042" y="2044307"/>
            <a:ext cx="5992209" cy="345061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sk-SK" dirty="0"/>
              <a:t>Podľa nariadenia vlády 322/2006 Z. z. o spôsobe ďalšieho vzdelávania zdravotníckych pracovníkov, sústave špecializačných odborov a sústave certifikovaných pracovných činností sa môžu vzdelávacie aktivity ďalšieho vzdelávania zdravotníckych pracovníkov realizovať ako:</a:t>
            </a:r>
          </a:p>
          <a:p>
            <a:pPr algn="just"/>
            <a:r>
              <a:rPr lang="sk-SK" dirty="0"/>
              <a:t>špecializačné štúdium</a:t>
            </a:r>
          </a:p>
          <a:p>
            <a:pPr algn="just"/>
            <a:r>
              <a:rPr lang="sk-SK" dirty="0"/>
              <a:t>certifikačná príprava </a:t>
            </a:r>
          </a:p>
          <a:p>
            <a:pPr algn="just"/>
            <a:r>
              <a:rPr lang="sk-SK" dirty="0"/>
              <a:t>vzdelávacia aktivita sústavného vzdelávania – ako sú konferencie, semináre, workshopy a kurzy, odborné stáže, prednášková, pedagogická, publikačná a vedecko-výskumná činnosť a podobne.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637A5D44-E161-7CF4-8B44-D63B607DE7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5158" y="266700"/>
            <a:ext cx="5052030" cy="632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927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0897198-0EC5-3977-4578-E159097FB88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87400" y="987425"/>
            <a:ext cx="10156825" cy="3449638"/>
          </a:xfrm>
        </p:spPr>
        <p:txBody>
          <a:bodyPr>
            <a:normAutofit/>
          </a:bodyPr>
          <a:lstStyle/>
          <a:p>
            <a:r>
              <a:rPr lang="sk-SK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Fyzioterapeut s odbornou spôsobilosťou na výkon špecializovaných pracovných činností vykonáva odborné pracovné činnosti a špecializované pracovné činnosti v špecializačných odboroch podľa osobitného predpisu.</a:t>
            </a:r>
          </a:p>
          <a:p>
            <a:r>
              <a:rPr lang="sk-SK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Fyzioterapeut s odbornou spôsobilosťou na výkon certifikovaných pracovných pracovných činností vykonáva odborné pracovné činnosti a certifikované pracovné činnosti podľa osobitného predpisu. </a:t>
            </a:r>
          </a:p>
        </p:txBody>
      </p:sp>
    </p:spTree>
    <p:extLst>
      <p:ext uri="{BB962C8B-B14F-4D97-AF65-F5344CB8AC3E}">
        <p14:creationId xmlns:p14="http://schemas.microsoft.com/office/powerpoint/2010/main" val="703469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656CF55-163C-224A-9032-888AB0CA1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795345"/>
            <a:ext cx="9603275" cy="4213618"/>
          </a:xfrm>
        </p:spPr>
        <p:txBody>
          <a:bodyPr>
            <a:normAutofit/>
          </a:bodyPr>
          <a:lstStyle/>
          <a:p>
            <a:r>
              <a:rPr lang="sk-SK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Špecializačné programy s minimálnou dĺžkou trvania špecializačného štúdia jeden rok po získaní vysokoškolského vzdelania prvého stupňa v bakalárskom študijnom programe v študijnom odbore fyzioterapia, alebo vyššieho odborného vzdelania v študijnom odbore diplomovaný fyzioterapeut:</a:t>
            </a:r>
          </a:p>
          <a:p>
            <a:pPr marL="0" indent="0" algn="just">
              <a:lnSpc>
                <a:spcPct val="107000"/>
              </a:lnSpc>
              <a:spcAft>
                <a:spcPts val="600"/>
              </a:spcAft>
              <a:buNone/>
            </a:pPr>
            <a:r>
              <a:rPr lang="sk-SK" b="1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sk-SK" b="1" dirty="0" err="1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Ergoterapia</a:t>
            </a:r>
            <a:endParaRPr lang="sk-SK" dirty="0">
              <a:solidFill>
                <a:srgbClr val="59595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600"/>
              </a:spcAft>
              <a:buNone/>
            </a:pPr>
            <a:r>
              <a:rPr lang="sk-SK" b="1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Fyzioterapia vybraných ochorení pohybového systému</a:t>
            </a:r>
            <a:endParaRPr lang="sk-SK" dirty="0">
              <a:solidFill>
                <a:srgbClr val="59595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k-SK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Špecializačné programy po získaní vysokoškolského vzdelania prvého stupňa v bakalárskom študijnom programe v študijnom odbore fyzioterapia:</a:t>
            </a:r>
          </a:p>
          <a:p>
            <a:pPr marL="0" indent="0">
              <a:buNone/>
            </a:pP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 Manažment vo fyzioterapii</a:t>
            </a:r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DB6D0DFC-B5F3-A52E-752C-30A5D2FF57CF}"/>
              </a:ext>
            </a:extLst>
          </p:cNvPr>
          <p:cNvSpPr txBox="1"/>
          <p:nvPr/>
        </p:nvSpPr>
        <p:spPr>
          <a:xfrm>
            <a:off x="1451579" y="1210570"/>
            <a:ext cx="66579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Špecializačné študijné programy</a:t>
            </a:r>
          </a:p>
        </p:txBody>
      </p:sp>
    </p:spTree>
    <p:extLst>
      <p:ext uri="{BB962C8B-B14F-4D97-AF65-F5344CB8AC3E}">
        <p14:creationId xmlns:p14="http://schemas.microsoft.com/office/powerpoint/2010/main" val="2164587076"/>
      </p:ext>
    </p:extLst>
  </p:cSld>
  <p:clrMapOvr>
    <a:masterClrMapping/>
  </p:clrMapOvr>
</p:sld>
</file>

<file path=ppt/theme/theme1.xml><?xml version="1.0" encoding="utf-8"?>
<a:theme xmlns:a="http://schemas.openxmlformats.org/drawingml/2006/main" name="Galéria">
  <a:themeElements>
    <a:clrScheme name="Galéri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éri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éri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{727D20D7-CAFA-5B42-AC15-98A3A2BE0169}tf10001119</Template>
  <TotalTime>337</TotalTime>
  <Words>654</Words>
  <Application>Microsoft Macintosh PowerPoint</Application>
  <PresentationFormat>Širokouhlá</PresentationFormat>
  <Paragraphs>83</Paragraphs>
  <Slides>14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8" baseType="lpstr">
      <vt:lpstr>Arial</vt:lpstr>
      <vt:lpstr>Calibri</vt:lpstr>
      <vt:lpstr>Gill Sans MT</vt:lpstr>
      <vt:lpstr>Galéria</vt:lpstr>
      <vt:lpstr>Funkcia komory v profesijnom živote fyzioterapeuta </vt:lpstr>
      <vt:lpstr>Zákon č. 578/2004 Z.z.  o poskytovateľoch zdravotnej starostlivosti a zdravotníckych pracovníkov </vt:lpstr>
      <vt:lpstr>Prezentácia programu PowerPoint</vt:lpstr>
      <vt:lpstr>Odborná spôsobilosť</vt:lpstr>
      <vt:lpstr>Možnosti vzdelávania v odbore fyzioterapia na Slovensku: </vt:lpstr>
      <vt:lpstr>celoživotné vzdelávanie zdravotníckych pracovníkov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Certifikované pracovné činnosti </vt:lpstr>
      <vt:lpstr>Prezentácia programu PowerPoint</vt:lpstr>
      <vt:lpstr>Ďakujem za pozornosť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Funkcia komory v profesijnom živote fyzioterapeuta </dc:title>
  <dc:creator>Microsoft Office User</dc:creator>
  <cp:lastModifiedBy>Microsoft Office User</cp:lastModifiedBy>
  <cp:revision>2</cp:revision>
  <dcterms:created xsi:type="dcterms:W3CDTF">2024-12-20T09:07:21Z</dcterms:created>
  <dcterms:modified xsi:type="dcterms:W3CDTF">2024-12-20T15:46:00Z</dcterms:modified>
</cp:coreProperties>
</file>